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3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8" r:id="rId14"/>
    <p:sldId id="270" r:id="rId15"/>
    <p:sldId id="271" r:id="rId16"/>
    <p:sldId id="272" r:id="rId17"/>
    <p:sldId id="273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eonjae Riyoon" initials="YR" lastIdx="3" clrIdx="0">
    <p:extLst>
      <p:ext uri="{19B8F6BF-5375-455C-9EA6-DF929625EA0E}">
        <p15:presenceInfo xmlns:p15="http://schemas.microsoft.com/office/powerpoint/2012/main" userId="84d44f3de8f267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5" d="100"/>
          <a:sy n="55" d="100"/>
        </p:scale>
        <p:origin x="396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3T10:09:20.603" idx="3">
    <p:pos x="10" y="10"/>
    <p:text>Update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3T10:09:13.469" idx="2">
    <p:pos x="10" y="10"/>
    <p:text>Update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03T10:09:05.783" idx="1">
    <p:pos x="10" y="10"/>
    <p:text>Update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17A6D9-D528-42F4-8089-53D8E5F793F3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1417B-AC79-46FB-8672-169E7D4C3F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9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b9b9686d26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b9b9686d26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Genevieve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b9b9686d26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b9b9686d26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9b9686d26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9b9686d26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Genevieve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bac027b545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bac027b545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925D9-6399-4914-A047-94B30C6DD4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7AC524-5758-4D3F-9901-B56147FBB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CEF05B-87A4-47EC-A173-234C81B6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7077E-3BC1-4B6F-9618-877C9ADCC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01C02-91EA-472B-9F10-51AED3382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3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E80E8-DA2D-4A89-A3F5-D11999EEF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ED4F8C-B6D8-4B73-9EC3-61FAD7580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718D7-F51D-4081-8B0C-122D12F9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A32FAD-0DF7-4DE9-A9EA-1AD7177C3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FDDFF5-30BE-4BD0-AD38-81D72A706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4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1548C1-40F4-4C0E-AD7C-76E35CC24A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75A2E01-1C48-4547-9E22-57C691D6E3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817984-31F0-4E0B-B675-82B3F9465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ADD17-BC91-427E-8836-3A0CCCC5B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534F1-E3D2-46BF-A1E8-EAE310D89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13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415600" y="740800"/>
            <a:ext cx="3744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415600" y="1852800"/>
            <a:ext cx="3744000" cy="42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1219170" lvl="1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932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362F1-09A5-454A-B8AC-94D1103E7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AE452-813B-4E19-9C9C-21F4E2D63C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B315B-7085-420D-B3BD-6764F9D3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321488-ADD5-419C-96D8-8928F934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43A9D-7337-4731-B107-23F24B2F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992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2C998-13E5-4A26-9442-EC21B9F1E8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FD71C-A891-4F9B-A0C3-EB1DEDDA2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6B789-FD0C-4F1E-AF54-CB763EE5D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EFDAD-7ECB-45FB-A8D9-92FCA34B7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3482A-DC66-48D0-ABBA-B1800ED96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513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856EF-7EA5-4090-8632-21DFBFDF2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B7465-4F71-4455-9684-924747CBB2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1FD46-D91C-45F3-B29D-7073BA5033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18625C-1AAF-465B-9C84-97432871D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A7FE1-7F60-4F1C-88A2-2EC6BED9D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6B65DB-6C63-4CAC-90D1-89C07AC42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387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01935-2789-4740-BCF4-57251291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74EF43-C0C4-4460-A9F6-5E399A0135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780F80-80E0-4EB8-9563-CCCC977BF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A2F5CA-77EC-4014-91AE-0C03C4A8A9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2F1AF8-A314-47B5-9ED7-517F5D4326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6284BC-A6DE-4271-9DA6-84AD67587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3BFDF-4656-4FC9-9F72-E4CC57FE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78F43E-A3EA-4E4D-88FD-3DA390C46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88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1E138-9016-4551-A521-CBD795EC5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B3C3DF-9233-442D-A80E-7490016CF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EF2D7-E639-42B1-9C5C-88D01C476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ADBC7C-B5EF-40F0-92F1-8A22E78F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158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1EBC47-4074-457F-9E4A-A71544C96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F032DB-231F-4F82-BEB9-D4C4E7C93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1E4D20-EE99-411A-A0BE-A064F683E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06474-32C0-4F0A-BC46-8D60ECE00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EBB4DE-EA57-4824-AA72-088E4BF4A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E756C2-62CD-4735-B7D7-012ADDFAA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6AF89B-7BD6-4F4E-A346-D9E20C827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F3EE92-5F73-44AC-A7C5-ED6180DB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17F30-63B0-4E3F-9802-B75B0F30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4393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8B94-ED28-4FDC-9F1F-DBDCF2A97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354A75-5492-4ECF-8B6A-3822C501E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E86032-7DCA-42A8-97FD-330E796F8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934B83-1D78-4257-89B0-8D95B9BF1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A687C-65A8-4996-BE30-C24BBB56C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FE10AC-4AF6-4EDB-9C9E-ABE0F5FED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90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2DBD90-D967-4F0F-A1C7-FF3B8F69B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DCDE7D-DDF8-4433-A71E-3C26B0A338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F9A6A-A96C-456B-AE29-12FEB65182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02CB1-F3FA-4361-A29A-93575116DB2E}" type="datetimeFigureOut">
              <a:rPr lang="en-US" smtClean="0"/>
              <a:t>2/3/2021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4854D-F080-4BA1-8C5F-E15AEDD035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59C8F-5CF0-4F06-BD88-0FBB3F1B35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0851F1-AB08-4941-ACB5-2986B2C626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865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comments" Target="../comments/comment3.xml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ottle, wine, indoor, beverage&#10;&#10;Description automatically generated">
            <a:extLst>
              <a:ext uri="{FF2B5EF4-FFF2-40B4-BE49-F238E27FC236}">
                <a16:creationId xmlns:a16="http://schemas.microsoft.com/office/drawing/2014/main" id="{C62E6B8B-DC5F-4028-8165-D6386E8768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" t="9091" r="16655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90902-A38E-467E-A550-93C88DC14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/>
              <a:t>Vintly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6A8C0-F021-48A3-803B-931C420EC5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/>
              <a:t>The Winemaker’s Quality Predictor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09987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0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8A2C8-3664-452D-A9C5-0BA9AE8C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39117"/>
            <a:ext cx="11003280" cy="1619890"/>
          </a:xfrm>
        </p:spPr>
        <p:txBody>
          <a:bodyPr anchor="ctr">
            <a:normAutofit/>
          </a:bodyPr>
          <a:lstStyle/>
          <a:p>
            <a:r>
              <a:rPr lang="en-US" dirty="0"/>
              <a:t>Testing Results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484632"/>
            <a:ext cx="242107" cy="1340860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A8CFA-85A0-47B7-904C-74EFFD037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407" y="2340429"/>
            <a:ext cx="11000233" cy="387531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/>
              <a:t>Print Test results (predictions) vs Actual for each model – as df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3" name="Google Shape;153;p22">
            <a:extLst>
              <a:ext uri="{FF2B5EF4-FFF2-40B4-BE49-F238E27FC236}">
                <a16:creationId xmlns:a16="http://schemas.microsoft.com/office/drawing/2014/main" id="{38FCC22D-46BD-49FC-A1F5-2AFFFE3326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3395216"/>
              </p:ext>
            </p:extLst>
          </p:nvPr>
        </p:nvGraphicFramePr>
        <p:xfrm>
          <a:off x="594359" y="3429000"/>
          <a:ext cx="7239000" cy="114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8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Logistic Regression Before SMOTE (n=1,625)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Predicted: (Bad Quality)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Predicted: (Good Quality)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Actual: (Bad Quality)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975 (60%)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331 (20%)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Actual: (Good Quality)</a:t>
                      </a:r>
                      <a:endParaRPr sz="12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260 (16%)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59 (4%)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5" name="Google Shape;154;p22">
            <a:extLst>
              <a:ext uri="{FF2B5EF4-FFF2-40B4-BE49-F238E27FC236}">
                <a16:creationId xmlns:a16="http://schemas.microsoft.com/office/drawing/2014/main" id="{79A72605-610C-48FB-A6AA-6D015F2793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1290692"/>
              </p:ext>
            </p:extLst>
          </p:nvPr>
        </p:nvGraphicFramePr>
        <p:xfrm>
          <a:off x="594359" y="5125925"/>
          <a:ext cx="7239000" cy="114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38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4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6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Logistic Regression After SMOTE (n=1,625)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Predicted: (Bad Quality)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Predicted: (Good Quality)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Actual: (Bad Quality)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924 (57%)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382 (23%)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Actual: (Good Quality)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76 (5%)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243 (15%)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86A38DB-186D-4805-A372-7AC448F8155A}"/>
              </a:ext>
            </a:extLst>
          </p:cNvPr>
          <p:cNvSpPr txBox="1"/>
          <p:nvPr/>
        </p:nvSpPr>
        <p:spPr>
          <a:xfrm>
            <a:off x="8788481" y="4250012"/>
            <a:ext cx="24453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Lowest False Negatives, </a:t>
            </a:r>
          </a:p>
          <a:p>
            <a:r>
              <a:rPr lang="en-US" dirty="0"/>
              <a:t>Highest False Positives, </a:t>
            </a:r>
          </a:p>
          <a:p>
            <a:r>
              <a:rPr lang="en-US" dirty="0"/>
              <a:t>Highest True Positives, </a:t>
            </a:r>
          </a:p>
          <a:p>
            <a:r>
              <a:rPr lang="en-US" dirty="0"/>
              <a:t>Lowest True Negatives.</a:t>
            </a:r>
          </a:p>
        </p:txBody>
      </p:sp>
    </p:spTree>
    <p:extLst>
      <p:ext uri="{BB962C8B-B14F-4D97-AF65-F5344CB8AC3E}">
        <p14:creationId xmlns:p14="http://schemas.microsoft.com/office/powerpoint/2010/main" val="3869631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8">
            <a:extLst>
              <a:ext uri="{FF2B5EF4-FFF2-40B4-BE49-F238E27FC236}">
                <a16:creationId xmlns:a16="http://schemas.microsoft.com/office/drawing/2014/main" id="{E0F901BB-7A9C-4782-8C5A-6C8718133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10">
            <a:extLst>
              <a:ext uri="{FF2B5EF4-FFF2-40B4-BE49-F238E27FC236}">
                <a16:creationId xmlns:a16="http://schemas.microsoft.com/office/drawing/2014/main" id="{8613BD32-1832-419B-B375-14DAB288B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2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D1AC9-8A12-4E88-AB3A-C4129EF49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8393"/>
            <a:ext cx="5266944" cy="1495968"/>
          </a:xfrm>
        </p:spPr>
        <p:txBody>
          <a:bodyPr anchor="ctr">
            <a:normAutofit/>
          </a:bodyPr>
          <a:lstStyle/>
          <a:p>
            <a:r>
              <a:rPr lang="en-US" sz="4200" dirty="0"/>
              <a:t>Multi-V Linear Model Disappointment</a:t>
            </a:r>
          </a:p>
        </p:txBody>
      </p:sp>
      <p:grpSp>
        <p:nvGrpSpPr>
          <p:cNvPr id="39" name="Group 12">
            <a:extLst>
              <a:ext uri="{FF2B5EF4-FFF2-40B4-BE49-F238E27FC236}">
                <a16:creationId xmlns:a16="http://schemas.microsoft.com/office/drawing/2014/main" id="{9BCCBF24-A5FC-4809-8882-96D2EBD24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2636"/>
            <a:ext cx="242107" cy="1340860"/>
            <a:chOff x="56167" y="732636"/>
            <a:chExt cx="242107" cy="1340860"/>
          </a:xfrm>
        </p:grpSpPr>
        <p:sp>
          <p:nvSpPr>
            <p:cNvPr id="40" name="Rectangle 2">
              <a:extLst>
                <a:ext uri="{FF2B5EF4-FFF2-40B4-BE49-F238E27FC236}">
                  <a16:creationId xmlns:a16="http://schemas.microsoft.com/office/drawing/2014/main" id="{B1C919A5-9324-43B7-B584-C751124B3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0239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59">
              <a:extLst>
                <a:ext uri="{FF2B5EF4-FFF2-40B4-BE49-F238E27FC236}">
                  <a16:creationId xmlns:a16="http://schemas.microsoft.com/office/drawing/2014/main" id="{E0394F1E-9121-4BA3-A344-03CD863F8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0239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2">
              <a:extLst>
                <a:ext uri="{FF2B5EF4-FFF2-40B4-BE49-F238E27FC236}">
                  <a16:creationId xmlns:a16="http://schemas.microsoft.com/office/drawing/2014/main" id="{2E1CB3FD-451C-41DB-9A95-CFCBF3F7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6028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59">
              <a:extLst>
                <a:ext uri="{FF2B5EF4-FFF2-40B4-BE49-F238E27FC236}">
                  <a16:creationId xmlns:a16="http://schemas.microsoft.com/office/drawing/2014/main" id="{3941BDF4-2C7B-4F7B-AADD-2E317E15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6028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2">
              <a:extLst>
                <a:ext uri="{FF2B5EF4-FFF2-40B4-BE49-F238E27FC236}">
                  <a16:creationId xmlns:a16="http://schemas.microsoft.com/office/drawing/2014/main" id="{A5F45902-1E0F-4C31-9BF2-0D5473449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1816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59">
              <a:extLst>
                <a:ext uri="{FF2B5EF4-FFF2-40B4-BE49-F238E27FC236}">
                  <a16:creationId xmlns:a16="http://schemas.microsoft.com/office/drawing/2014/main" id="{0581E84C-5FFB-4E46-A7F6-94C262FC8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1816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7476DA65-723A-4829-AADB-810425EE1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87605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59">
              <a:extLst>
                <a:ext uri="{FF2B5EF4-FFF2-40B4-BE49-F238E27FC236}">
                  <a16:creationId xmlns:a16="http://schemas.microsoft.com/office/drawing/2014/main" id="{C73F0238-ADDE-4DA0-B936-2DC4B1AA5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87605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2">
              <a:extLst>
                <a:ext uri="{FF2B5EF4-FFF2-40B4-BE49-F238E27FC236}">
                  <a16:creationId xmlns:a16="http://schemas.microsoft.com/office/drawing/2014/main" id="{D076D669-A494-45D5-AAFA-8E8746FD3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3393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59">
              <a:extLst>
                <a:ext uri="{FF2B5EF4-FFF2-40B4-BE49-F238E27FC236}">
                  <a16:creationId xmlns:a16="http://schemas.microsoft.com/office/drawing/2014/main" id="{AB11E871-BEEB-4F16-8A37-92CE004A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3393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2">
              <a:extLst>
                <a:ext uri="{FF2B5EF4-FFF2-40B4-BE49-F238E27FC236}">
                  <a16:creationId xmlns:a16="http://schemas.microsoft.com/office/drawing/2014/main" id="{FA94A9EF-C8CE-4360-889A-5B96D8481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1296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9">
              <a:extLst>
                <a:ext uri="{FF2B5EF4-FFF2-40B4-BE49-F238E27FC236}">
                  <a16:creationId xmlns:a16="http://schemas.microsoft.com/office/drawing/2014/main" id="{38233E7C-6BA5-408D-B0AB-A5281EFF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1296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2">
              <a:extLst>
                <a:ext uri="{FF2B5EF4-FFF2-40B4-BE49-F238E27FC236}">
                  <a16:creationId xmlns:a16="http://schemas.microsoft.com/office/drawing/2014/main" id="{C32AD6D9-AB92-4A94-901B-9C24EDFAE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7085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F939E5E3-2983-4245-A15B-70E850489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7085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2">
              <a:extLst>
                <a:ext uri="{FF2B5EF4-FFF2-40B4-BE49-F238E27FC236}">
                  <a16:creationId xmlns:a16="http://schemas.microsoft.com/office/drawing/2014/main" id="{4D105E1D-01E1-4781-8367-E3F1A36B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2873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9">
              <a:extLst>
                <a:ext uri="{FF2B5EF4-FFF2-40B4-BE49-F238E27FC236}">
                  <a16:creationId xmlns:a16="http://schemas.microsoft.com/office/drawing/2014/main" id="{947FFAC3-25C6-41CC-A113-9AC8F0283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2873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2">
              <a:extLst>
                <a:ext uri="{FF2B5EF4-FFF2-40B4-BE49-F238E27FC236}">
                  <a16:creationId xmlns:a16="http://schemas.microsoft.com/office/drawing/2014/main" id="{1D90096B-EE58-4431-92ED-D7F585951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58662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9">
              <a:extLst>
                <a:ext uri="{FF2B5EF4-FFF2-40B4-BE49-F238E27FC236}">
                  <a16:creationId xmlns:a16="http://schemas.microsoft.com/office/drawing/2014/main" id="{A7BF5857-E226-439D-991C-D2C53DE4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58662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2">
              <a:extLst>
                <a:ext uri="{FF2B5EF4-FFF2-40B4-BE49-F238E27FC236}">
                  <a16:creationId xmlns:a16="http://schemas.microsoft.com/office/drawing/2014/main" id="{153CC321-EEA7-4B92-A167-FF10D6996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4450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34EA3582-4879-4009-BAB1-53AD64BA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4450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DB02A-EA7B-4A64-A439-F9790071B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360" y="2838359"/>
            <a:ext cx="5266944" cy="3379561"/>
          </a:xfrm>
        </p:spPr>
        <p:txBody>
          <a:bodyPr anchor="ctr">
            <a:normAutofit/>
          </a:bodyPr>
          <a:lstStyle/>
          <a:p>
            <a:r>
              <a:rPr lang="en-US" sz="1700"/>
              <a:t>Given that the outcome of our data was linear, on a basis of 0-10 in quality ranking, we initially tried a multivariate linear regression. </a:t>
            </a:r>
          </a:p>
          <a:p>
            <a:r>
              <a:rPr lang="en-US" sz="1700"/>
              <a:t>Given that the quality was based on sensory input, we found that a multivariate linear model was not accurate, and determined that a logistic model of “good quality” vs “bad quality could be more effective. </a:t>
            </a:r>
          </a:p>
          <a:p>
            <a:r>
              <a:rPr lang="en-US" sz="1700"/>
              <a:t>With the knowledge that what is subjectively considered a “good” wine vs “bad” in terms of pricing, we created bins for for everything above average being classified as “good” and average or below classified as “bad”.</a:t>
            </a:r>
          </a:p>
          <a:p>
            <a:endParaRPr lang="en-US" sz="1700"/>
          </a:p>
        </p:txBody>
      </p:sp>
      <p:pic>
        <p:nvPicPr>
          <p:cNvPr id="4" name="Google Shape;163;p23" descr="Chart, line chart&#10;&#10;Description automatically generated">
            <a:extLst>
              <a:ext uri="{FF2B5EF4-FFF2-40B4-BE49-F238E27FC236}">
                <a16:creationId xmlns:a16="http://schemas.microsoft.com/office/drawing/2014/main" id="{42420918-C6FF-4D32-97AD-BE375A6E9975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330698" y="1362926"/>
            <a:ext cx="5175504" cy="3914137"/>
          </a:xfrm>
          <a:prstGeom prst="rect">
            <a:avLst/>
          </a:prstGeom>
          <a:noFill/>
        </p:spPr>
      </p:pic>
      <p:sp>
        <p:nvSpPr>
          <p:cNvPr id="60" name="Rectangle 34">
            <a:extLst>
              <a:ext uri="{FF2B5EF4-FFF2-40B4-BE49-F238E27FC236}">
                <a16:creationId xmlns:a16="http://schemas.microsoft.com/office/drawing/2014/main" id="{4E6624E0-4F60-48BC-A7A3-E9E39558C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48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F901BB-7A9C-4782-8C5A-6C8718133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613BD32-1832-419B-B375-14DAB288B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526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1D1AC9-8A12-4E88-AB3A-C4129EF49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8393"/>
            <a:ext cx="5266944" cy="1495968"/>
          </a:xfrm>
        </p:spPr>
        <p:txBody>
          <a:bodyPr anchor="ctr">
            <a:normAutofit/>
          </a:bodyPr>
          <a:lstStyle/>
          <a:p>
            <a:r>
              <a:rPr lang="en-US" sz="4000" dirty="0"/>
              <a:t>Metrics</a:t>
            </a:r>
            <a:endParaRPr lang="en-US" sz="42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BCCBF24-A5FC-4809-8882-96D2EBD24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732636"/>
            <a:ext cx="242107" cy="1340860"/>
            <a:chOff x="56167" y="732636"/>
            <a:chExt cx="242107" cy="1340860"/>
          </a:xfrm>
        </p:grpSpPr>
        <p:sp>
          <p:nvSpPr>
            <p:cNvPr id="14" name="Rectangle 2">
              <a:extLst>
                <a:ext uri="{FF2B5EF4-FFF2-40B4-BE49-F238E27FC236}">
                  <a16:creationId xmlns:a16="http://schemas.microsoft.com/office/drawing/2014/main" id="{B1C919A5-9324-43B7-B584-C751124B3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0239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59">
              <a:extLst>
                <a:ext uri="{FF2B5EF4-FFF2-40B4-BE49-F238E27FC236}">
                  <a16:creationId xmlns:a16="http://schemas.microsoft.com/office/drawing/2014/main" id="{E0394F1E-9121-4BA3-A344-03CD863F8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0239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2">
              <a:extLst>
                <a:ext uri="{FF2B5EF4-FFF2-40B4-BE49-F238E27FC236}">
                  <a16:creationId xmlns:a16="http://schemas.microsoft.com/office/drawing/2014/main" id="{2E1CB3FD-451C-41DB-9A95-CFCBF3F72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6028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59">
              <a:extLst>
                <a:ext uri="{FF2B5EF4-FFF2-40B4-BE49-F238E27FC236}">
                  <a16:creationId xmlns:a16="http://schemas.microsoft.com/office/drawing/2014/main" id="{3941BDF4-2C7B-4F7B-AADD-2E317E152A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6028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2">
              <a:extLst>
                <a:ext uri="{FF2B5EF4-FFF2-40B4-BE49-F238E27FC236}">
                  <a16:creationId xmlns:a16="http://schemas.microsoft.com/office/drawing/2014/main" id="{A5F45902-1E0F-4C31-9BF2-0D5473449B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1816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59">
              <a:extLst>
                <a:ext uri="{FF2B5EF4-FFF2-40B4-BE49-F238E27FC236}">
                  <a16:creationId xmlns:a16="http://schemas.microsoft.com/office/drawing/2014/main" id="{0581E84C-5FFB-4E46-A7F6-94C262FC8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1816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2">
              <a:extLst>
                <a:ext uri="{FF2B5EF4-FFF2-40B4-BE49-F238E27FC236}">
                  <a16:creationId xmlns:a16="http://schemas.microsoft.com/office/drawing/2014/main" id="{7476DA65-723A-4829-AADB-810425EE15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87605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59">
              <a:extLst>
                <a:ext uri="{FF2B5EF4-FFF2-40B4-BE49-F238E27FC236}">
                  <a16:creationId xmlns:a16="http://schemas.microsoft.com/office/drawing/2014/main" id="{C73F0238-ADDE-4DA0-B936-2DC4B1AA57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87605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">
              <a:extLst>
                <a:ext uri="{FF2B5EF4-FFF2-40B4-BE49-F238E27FC236}">
                  <a16:creationId xmlns:a16="http://schemas.microsoft.com/office/drawing/2014/main" id="{D076D669-A494-45D5-AAFA-8E8746FD3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3393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59">
              <a:extLst>
                <a:ext uri="{FF2B5EF4-FFF2-40B4-BE49-F238E27FC236}">
                  <a16:creationId xmlns:a16="http://schemas.microsoft.com/office/drawing/2014/main" id="{AB11E871-BEEB-4F16-8A37-92CE004A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3393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">
              <a:extLst>
                <a:ext uri="{FF2B5EF4-FFF2-40B4-BE49-F238E27FC236}">
                  <a16:creationId xmlns:a16="http://schemas.microsoft.com/office/drawing/2014/main" id="{FA94A9EF-C8CE-4360-889A-5B96D8481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201296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59">
              <a:extLst>
                <a:ext uri="{FF2B5EF4-FFF2-40B4-BE49-F238E27FC236}">
                  <a16:creationId xmlns:a16="http://schemas.microsoft.com/office/drawing/2014/main" id="{38233E7C-6BA5-408D-B0AB-A5281EFF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201296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">
              <a:extLst>
                <a:ext uri="{FF2B5EF4-FFF2-40B4-BE49-F238E27FC236}">
                  <a16:creationId xmlns:a16="http://schemas.microsoft.com/office/drawing/2014/main" id="{C32AD6D9-AB92-4A94-901B-9C24EDFAE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87085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59">
              <a:extLst>
                <a:ext uri="{FF2B5EF4-FFF2-40B4-BE49-F238E27FC236}">
                  <a16:creationId xmlns:a16="http://schemas.microsoft.com/office/drawing/2014/main" id="{F939E5E3-2983-4245-A15B-70E850489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87085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">
              <a:extLst>
                <a:ext uri="{FF2B5EF4-FFF2-40B4-BE49-F238E27FC236}">
                  <a16:creationId xmlns:a16="http://schemas.microsoft.com/office/drawing/2014/main" id="{4D105E1D-01E1-4781-8367-E3F1A36BD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2873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59">
              <a:extLst>
                <a:ext uri="{FF2B5EF4-FFF2-40B4-BE49-F238E27FC236}">
                  <a16:creationId xmlns:a16="http://schemas.microsoft.com/office/drawing/2014/main" id="{947FFAC3-25C6-41CC-A113-9AC8F0283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2873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">
              <a:extLst>
                <a:ext uri="{FF2B5EF4-FFF2-40B4-BE49-F238E27FC236}">
                  <a16:creationId xmlns:a16="http://schemas.microsoft.com/office/drawing/2014/main" id="{1D90096B-EE58-4431-92ED-D7F585951A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58662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59">
              <a:extLst>
                <a:ext uri="{FF2B5EF4-FFF2-40B4-BE49-F238E27FC236}">
                  <a16:creationId xmlns:a16="http://schemas.microsoft.com/office/drawing/2014/main" id="{A7BF5857-E226-439D-991C-D2C53DE4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58662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2">
              <a:extLst>
                <a:ext uri="{FF2B5EF4-FFF2-40B4-BE49-F238E27FC236}">
                  <a16:creationId xmlns:a16="http://schemas.microsoft.com/office/drawing/2014/main" id="{153CC321-EEA7-4B92-A167-FF10D6996C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4450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59">
              <a:extLst>
                <a:ext uri="{FF2B5EF4-FFF2-40B4-BE49-F238E27FC236}">
                  <a16:creationId xmlns:a16="http://schemas.microsoft.com/office/drawing/2014/main" id="{34EA3582-4879-4009-BAB1-53AD64BA28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4450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4E6624E0-4F60-48BC-A7A3-E9E39558C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D6783806-9B4B-46DF-B6AC-8D76169BB131}"/>
              </a:ext>
            </a:extLst>
          </p:cNvPr>
          <p:cNvSpPr txBox="1">
            <a:spLocks/>
          </p:cNvSpPr>
          <p:nvPr/>
        </p:nvSpPr>
        <p:spPr>
          <a:xfrm>
            <a:off x="961708" y="2792754"/>
            <a:ext cx="5157787" cy="617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Precision</a:t>
            </a:r>
          </a:p>
        </p:txBody>
      </p:sp>
      <p:sp>
        <p:nvSpPr>
          <p:cNvPr id="66" name="Content Placeholder 3">
            <a:extLst>
              <a:ext uri="{FF2B5EF4-FFF2-40B4-BE49-F238E27FC236}">
                <a16:creationId xmlns:a16="http://schemas.microsoft.com/office/drawing/2014/main" id="{CED7CC63-5935-44AB-87B4-584506FFCA59}"/>
              </a:ext>
            </a:extLst>
          </p:cNvPr>
          <p:cNvSpPr txBox="1">
            <a:spLocks/>
          </p:cNvSpPr>
          <p:nvPr/>
        </p:nvSpPr>
        <p:spPr>
          <a:xfrm>
            <a:off x="961708" y="3448944"/>
            <a:ext cx="5157787" cy="2760663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900" b="1" dirty="0"/>
              <a:t>Also called Positive predictive value.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The ratio of correct positive predictions to the total predicted positives.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Precision is a good measure when the cost of False Positive is high.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3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If a Bad Quality wine is incorrectly classified as Good Quality,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5800" dirty="0"/>
              <a:t>Reputation is at stake. </a:t>
            </a:r>
          </a:p>
        </p:txBody>
      </p:sp>
      <p:sp>
        <p:nvSpPr>
          <p:cNvPr id="67" name="Text Placeholder 4">
            <a:extLst>
              <a:ext uri="{FF2B5EF4-FFF2-40B4-BE49-F238E27FC236}">
                <a16:creationId xmlns:a16="http://schemas.microsoft.com/office/drawing/2014/main" id="{EBF3AA4B-FF8A-4FBE-85F2-3B003FE2EA3C}"/>
              </a:ext>
            </a:extLst>
          </p:cNvPr>
          <p:cNvSpPr txBox="1">
            <a:spLocks/>
          </p:cNvSpPr>
          <p:nvPr/>
        </p:nvSpPr>
        <p:spPr>
          <a:xfrm>
            <a:off x="6294120" y="2792754"/>
            <a:ext cx="5183188" cy="61731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Recall</a:t>
            </a:r>
          </a:p>
        </p:txBody>
      </p:sp>
      <p:sp>
        <p:nvSpPr>
          <p:cNvPr id="68" name="Content Placeholder 5">
            <a:extLst>
              <a:ext uri="{FF2B5EF4-FFF2-40B4-BE49-F238E27FC236}">
                <a16:creationId xmlns:a16="http://schemas.microsoft.com/office/drawing/2014/main" id="{43DD8E10-9211-456A-ABAD-E87911D68CDC}"/>
              </a:ext>
            </a:extLst>
          </p:cNvPr>
          <p:cNvSpPr txBox="1">
            <a:spLocks/>
          </p:cNvSpPr>
          <p:nvPr/>
        </p:nvSpPr>
        <p:spPr>
          <a:xfrm>
            <a:off x="6294120" y="3448944"/>
            <a:ext cx="5183188" cy="2760663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Also called Sensitivity, Probability of Detection, True Positive Rate.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ratio of correct positive predictions to the total positives examples.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Recall is a good measure when the cost of False Negative is high.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If a Good Quality wine is incorrectly classified Bad Quality,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5100" dirty="0"/>
              <a:t>Money is at stake.</a:t>
            </a:r>
          </a:p>
        </p:txBody>
      </p:sp>
    </p:spTree>
    <p:extLst>
      <p:ext uri="{BB962C8B-B14F-4D97-AF65-F5344CB8AC3E}">
        <p14:creationId xmlns:p14="http://schemas.microsoft.com/office/powerpoint/2010/main" val="4142772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766176" cy="2061837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40853 w 10768629"/>
              <a:gd name="connsiteY141" fmla="*/ 1657958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57365 w 10768629"/>
              <a:gd name="connsiteY178" fmla="*/ 1832140 h 1978172"/>
              <a:gd name="connsiteX179" fmla="*/ 1232341 w 10768629"/>
              <a:gd name="connsiteY179" fmla="*/ 1785942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  <a:gd name="connsiteX193" fmla="*/ 0 w 10768629"/>
              <a:gd name="connsiteY193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22386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8523 w 10768629"/>
              <a:gd name="connsiteY182" fmla="*/ 1763621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58337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287964 w 10768629"/>
              <a:gd name="connsiteY28" fmla="*/ 513052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67549 w 10768629"/>
              <a:gd name="connsiteY35" fmla="*/ 584727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394729 w 10768629"/>
              <a:gd name="connsiteY46" fmla="*/ 948347 h 1978172"/>
              <a:gd name="connsiteX47" fmla="*/ 8380548 w 10768629"/>
              <a:gd name="connsiteY47" fmla="*/ 987916 h 1978172"/>
              <a:gd name="connsiteX48" fmla="*/ 8375330 w 10768629"/>
              <a:gd name="connsiteY48" fmla="*/ 965444 h 1978172"/>
              <a:gd name="connsiteX49" fmla="*/ 8340796 w 10768629"/>
              <a:gd name="connsiteY49" fmla="*/ 980522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49003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39392 w 10768629"/>
              <a:gd name="connsiteY78" fmla="*/ 1192062 h 1978172"/>
              <a:gd name="connsiteX79" fmla="*/ 7677677 w 10768629"/>
              <a:gd name="connsiteY79" fmla="*/ 1216394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11323 w 10768629"/>
              <a:gd name="connsiteY82" fmla="*/ 1340732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1171 w 10768629"/>
              <a:gd name="connsiteY140" fmla="*/ 1671626 h 1978172"/>
              <a:gd name="connsiteX141" fmla="*/ 5457384 w 10768629"/>
              <a:gd name="connsiteY141" fmla="*/ 1683952 h 1978172"/>
              <a:gd name="connsiteX142" fmla="*/ 4950070 w 10768629"/>
              <a:gd name="connsiteY142" fmla="*/ 1748401 h 1978172"/>
              <a:gd name="connsiteX143" fmla="*/ 4872172 w 10768629"/>
              <a:gd name="connsiteY143" fmla="*/ 1757222 h 1978172"/>
              <a:gd name="connsiteX144" fmla="*/ 4809524 w 10768629"/>
              <a:gd name="connsiteY144" fmla="*/ 1761033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11935 w 10768629"/>
              <a:gd name="connsiteY151" fmla="*/ 1860177 h 1978172"/>
              <a:gd name="connsiteX152" fmla="*/ 4101228 w 10768629"/>
              <a:gd name="connsiteY152" fmla="*/ 1868717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89285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69672 w 10768629"/>
              <a:gd name="connsiteY159" fmla="*/ 1938036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12044 w 10768629"/>
              <a:gd name="connsiteY162" fmla="*/ 1935614 h 1978172"/>
              <a:gd name="connsiteX163" fmla="*/ 3069716 w 10768629"/>
              <a:gd name="connsiteY163" fmla="*/ 1930463 h 1978172"/>
              <a:gd name="connsiteX164" fmla="*/ 3005773 w 10768629"/>
              <a:gd name="connsiteY164" fmla="*/ 1915878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2033299 w 10768629"/>
              <a:gd name="connsiteY173" fmla="*/ 1969042 h 1978172"/>
              <a:gd name="connsiteX174" fmla="*/ 1967996 w 10768629"/>
              <a:gd name="connsiteY174" fmla="*/ 1953187 h 1978172"/>
              <a:gd name="connsiteX175" fmla="*/ 1855805 w 10768629"/>
              <a:gd name="connsiteY175" fmla="*/ 1926082 h 1978172"/>
              <a:gd name="connsiteX176" fmla="*/ 1790957 w 10768629"/>
              <a:gd name="connsiteY176" fmla="*/ 1919460 h 1978172"/>
              <a:gd name="connsiteX177" fmla="*/ 1613978 w 10768629"/>
              <a:gd name="connsiteY177" fmla="*/ 1891581 h 1978172"/>
              <a:gd name="connsiteX178" fmla="*/ 1436831 w 10768629"/>
              <a:gd name="connsiteY178" fmla="*/ 1856201 h 1978172"/>
              <a:gd name="connsiteX179" fmla="*/ 1357365 w 10768629"/>
              <a:gd name="connsiteY179" fmla="*/ 1832140 h 1978172"/>
              <a:gd name="connsiteX180" fmla="*/ 1232341 w 10768629"/>
              <a:gd name="connsiteY180" fmla="*/ 1785942 h 1978172"/>
              <a:gd name="connsiteX181" fmla="*/ 1162595 w 10768629"/>
              <a:gd name="connsiteY181" fmla="*/ 1784330 h 1978172"/>
              <a:gd name="connsiteX182" fmla="*/ 1120257 w 10768629"/>
              <a:gd name="connsiteY182" fmla="*/ 1789615 h 1978172"/>
              <a:gd name="connsiteX183" fmla="*/ 991903 w 10768629"/>
              <a:gd name="connsiteY183" fmla="*/ 1786741 h 1978172"/>
              <a:gd name="connsiteX184" fmla="*/ 883960 w 10768629"/>
              <a:gd name="connsiteY184" fmla="*/ 1809389 h 1978172"/>
              <a:gd name="connsiteX185" fmla="*/ 766531 w 10768629"/>
              <a:gd name="connsiteY185" fmla="*/ 1805053 h 1978172"/>
              <a:gd name="connsiteX186" fmla="*/ 669779 w 10768629"/>
              <a:gd name="connsiteY186" fmla="*/ 1800537 h 1978172"/>
              <a:gd name="connsiteX187" fmla="*/ 523898 w 10768629"/>
              <a:gd name="connsiteY187" fmla="*/ 1811085 h 1978172"/>
              <a:gd name="connsiteX188" fmla="*/ 360251 w 10768629"/>
              <a:gd name="connsiteY188" fmla="*/ 1830735 h 1978172"/>
              <a:gd name="connsiteX189" fmla="*/ 255207 w 10768629"/>
              <a:gd name="connsiteY189" fmla="*/ 1818275 h 1978172"/>
              <a:gd name="connsiteX190" fmla="*/ 101803 w 10768629"/>
              <a:gd name="connsiteY190" fmla="*/ 1870647 h 1978172"/>
              <a:gd name="connsiteX191" fmla="*/ 25397 w 10768629"/>
              <a:gd name="connsiteY191" fmla="*/ 1888443 h 1978172"/>
              <a:gd name="connsiteX192" fmla="*/ 2370 w 10768629"/>
              <a:gd name="connsiteY192" fmla="*/ 1878311 h 1978172"/>
              <a:gd name="connsiteX193" fmla="*/ 0 w 10768629"/>
              <a:gd name="connsiteY193" fmla="*/ 1878785 h 1978172"/>
              <a:gd name="connsiteX194" fmla="*/ 0 w 10768629"/>
              <a:gd name="connsiteY194" fmla="*/ 0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07720" y="510631"/>
                  <a:pt x="9287964" y="513052"/>
                </a:cubicBezTo>
                <a:cubicBezTo>
                  <a:pt x="9269905" y="526173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67549" y="584727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394729" y="948347"/>
                </a:lnTo>
                <a:lnTo>
                  <a:pt x="8380548" y="987916"/>
                </a:lnTo>
                <a:lnTo>
                  <a:pt x="8375330" y="965444"/>
                </a:lnTo>
                <a:cubicBezTo>
                  <a:pt x="8372375" y="964202"/>
                  <a:pt x="8344433" y="977378"/>
                  <a:pt x="8340796" y="980522"/>
                </a:cubicBezTo>
                <a:cubicBezTo>
                  <a:pt x="8328292" y="982128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51461" y="1029408"/>
                  <a:pt x="8249003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39392" y="1192062"/>
                </a:lnTo>
                <a:lnTo>
                  <a:pt x="7677677" y="1216394"/>
                </a:lnTo>
                <a:lnTo>
                  <a:pt x="7586920" y="1261888"/>
                </a:lnTo>
                <a:cubicBezTo>
                  <a:pt x="7556723" y="1298911"/>
                  <a:pt x="7489187" y="1284518"/>
                  <a:pt x="7486100" y="1292563"/>
                </a:cubicBezTo>
                <a:cubicBezTo>
                  <a:pt x="7454875" y="1308356"/>
                  <a:pt x="7453335" y="1326361"/>
                  <a:pt x="7411323" y="1340732"/>
                </a:cubicBezTo>
                <a:cubicBezTo>
                  <a:pt x="7372519" y="1390006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15134" y="1706361"/>
                  <a:pt x="5521171" y="1671626"/>
                </a:cubicBezTo>
                <a:cubicBezTo>
                  <a:pt x="5491803" y="1671296"/>
                  <a:pt x="5498089" y="1662666"/>
                  <a:pt x="5457384" y="1683952"/>
                </a:cubicBezTo>
                <a:cubicBezTo>
                  <a:pt x="5356959" y="1699287"/>
                  <a:pt x="5078905" y="1774579"/>
                  <a:pt x="4950070" y="1748401"/>
                </a:cubicBezTo>
                <a:cubicBezTo>
                  <a:pt x="4918276" y="1752255"/>
                  <a:pt x="4891043" y="1756936"/>
                  <a:pt x="4872172" y="1757222"/>
                </a:cubicBezTo>
                <a:lnTo>
                  <a:pt x="4809524" y="1761033"/>
                </a:lnTo>
                <a:cubicBezTo>
                  <a:pt x="4791324" y="1772975"/>
                  <a:pt x="4777258" y="1754591"/>
                  <a:pt x="4759058" y="1766533"/>
                </a:cubicBezTo>
                <a:cubicBezTo>
                  <a:pt x="4747481" y="1770744"/>
                  <a:pt x="4734604" y="1772921"/>
                  <a:pt x="4719749" y="1771811"/>
                </a:cubicBezTo>
                <a:cubicBezTo>
                  <a:pt x="4671168" y="1780243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37372" y="1814003"/>
                  <a:pt x="4320575" y="1832722"/>
                </a:cubicBezTo>
                <a:cubicBezTo>
                  <a:pt x="4277898" y="1857053"/>
                  <a:pt x="4243945" y="1846759"/>
                  <a:pt x="4211935" y="1860177"/>
                </a:cubicBezTo>
                <a:cubicBezTo>
                  <a:pt x="4181519" y="1859584"/>
                  <a:pt x="4171342" y="1859762"/>
                  <a:pt x="4101228" y="1868717"/>
                </a:cubicBezTo>
                <a:cubicBezTo>
                  <a:pt x="4080159" y="1876188"/>
                  <a:pt x="4039427" y="1877381"/>
                  <a:pt x="3973223" y="1881015"/>
                </a:cubicBezTo>
                <a:cubicBezTo>
                  <a:pt x="3971330" y="1884974"/>
                  <a:pt x="3952843" y="1879225"/>
                  <a:pt x="3900992" y="1880603"/>
                </a:cubicBezTo>
                <a:cubicBezTo>
                  <a:pt x="3849141" y="1881981"/>
                  <a:pt x="3740060" y="1895686"/>
                  <a:pt x="3662119" y="1889285"/>
                </a:cubicBezTo>
                <a:cubicBezTo>
                  <a:pt x="3565155" y="1881322"/>
                  <a:pt x="3613412" y="1915150"/>
                  <a:pt x="3496919" y="1873180"/>
                </a:cubicBezTo>
                <a:cubicBezTo>
                  <a:pt x="3488062" y="1895719"/>
                  <a:pt x="3474293" y="1876288"/>
                  <a:pt x="3449433" y="1889681"/>
                </a:cubicBezTo>
                <a:cubicBezTo>
                  <a:pt x="3406553" y="1891629"/>
                  <a:pt x="3413217" y="1897797"/>
                  <a:pt x="3369766" y="1916653"/>
                </a:cubicBezTo>
                <a:cubicBezTo>
                  <a:pt x="3338805" y="1929531"/>
                  <a:pt x="3289487" y="1928617"/>
                  <a:pt x="3269672" y="1938036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12044" y="1935614"/>
                </a:lnTo>
                <a:lnTo>
                  <a:pt x="3069716" y="1930463"/>
                </a:lnTo>
                <a:cubicBezTo>
                  <a:pt x="3049937" y="1924285"/>
                  <a:pt x="3047816" y="1925644"/>
                  <a:pt x="3005773" y="1915878"/>
                </a:cubicBezTo>
                <a:cubicBezTo>
                  <a:pt x="2978838" y="1921092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3064" y="1962036"/>
                  <a:pt x="2051584" y="1971011"/>
                  <a:pt x="2033299" y="1969042"/>
                </a:cubicBezTo>
                <a:cubicBezTo>
                  <a:pt x="2015014" y="1967073"/>
                  <a:pt x="1998956" y="1958903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416370" y="1829853"/>
                  <a:pt x="1357365" y="1832140"/>
                </a:cubicBezTo>
                <a:cubicBezTo>
                  <a:pt x="1285880" y="1811785"/>
                  <a:pt x="1273193" y="1786872"/>
                  <a:pt x="1232341" y="1785942"/>
                </a:cubicBezTo>
                <a:cubicBezTo>
                  <a:pt x="1223903" y="1792798"/>
                  <a:pt x="1160576" y="1793911"/>
                  <a:pt x="1162595" y="1784330"/>
                </a:cubicBezTo>
                <a:cubicBezTo>
                  <a:pt x="1153167" y="1787110"/>
                  <a:pt x="1122206" y="1805077"/>
                  <a:pt x="1120257" y="1789615"/>
                </a:cubicBezTo>
                <a:cubicBezTo>
                  <a:pt x="1073149" y="1786750"/>
                  <a:pt x="1034361" y="1768718"/>
                  <a:pt x="991903" y="1786741"/>
                </a:cubicBezTo>
                <a:cubicBezTo>
                  <a:pt x="966383" y="1781126"/>
                  <a:pt x="949501" y="1800915"/>
                  <a:pt x="883960" y="1809389"/>
                </a:cubicBezTo>
                <a:cubicBezTo>
                  <a:pt x="836064" y="1808194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083C12-F995-4D2C-B67A-F13F28BFC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597"/>
            <a:ext cx="9392421" cy="1330841"/>
          </a:xfrm>
        </p:spPr>
        <p:txBody>
          <a:bodyPr>
            <a:normAutofit/>
          </a:bodyPr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7FA00D-6EAF-402A-84CE-E80BE33F9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0137" y="4796164"/>
            <a:ext cx="9626214" cy="2061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While overall accuracy </a:t>
            </a:r>
            <a:r>
              <a:rPr lang="en-US" sz="1200" b="1" i="1" dirty="0"/>
              <a:t>appears</a:t>
            </a:r>
            <a:r>
              <a:rPr lang="en-US" sz="1200" dirty="0"/>
              <a:t> to be worse after SMOTE, it was originally weighted to favor correct classification of bad wines and incorrect classification of good wines, due to the imbalance of samples in each class. </a:t>
            </a:r>
          </a:p>
          <a:p>
            <a:pPr marL="0" indent="0">
              <a:buNone/>
            </a:pPr>
            <a:r>
              <a:rPr lang="en-US" sz="1200" dirty="0"/>
              <a:t>After SMOTE, Recall is improved, making it a better model for those more interested in not losing money by accidentally classifying a good wine as bad, as opposed to not hurting their reputation by classifying a bad wine as good. </a:t>
            </a:r>
          </a:p>
          <a:p>
            <a:pPr marL="0" indent="0">
              <a:buNone/>
            </a:pPr>
            <a:endParaRPr lang="en-US"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ea typeface="Open Sans"/>
                <a:cs typeface="Open Sans"/>
                <a:sym typeface="Open Sans"/>
              </a:rPr>
              <a:t>SMOTE improves the overall accuracy of the Logistic Regression model by identifying the quality of wines, with improved accuracy in identifying the good wines as good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ea typeface="Open Sans"/>
                <a:cs typeface="Open Sans"/>
                <a:sym typeface="Open Sans"/>
              </a:rPr>
              <a:t>= </a:t>
            </a:r>
            <a:r>
              <a:rPr lang="en-US" sz="1300" b="1" dirty="0">
                <a:ea typeface="Open Sans"/>
                <a:cs typeface="Open Sans"/>
                <a:sym typeface="Open Sans"/>
              </a:rPr>
              <a:t>Better pricing potential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B1C97943-F098-42FE-9B1F-164133095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619" y="2010078"/>
            <a:ext cx="9332732" cy="244983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0D773F-7A7D-4DBB-9DEA-86BB8B8F4B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381624" y="6209414"/>
            <a:ext cx="6810375" cy="648586"/>
          </a:xfrm>
          <a:custGeom>
            <a:avLst/>
            <a:gdLst>
              <a:gd name="connsiteX0" fmla="*/ 0 w 10753706"/>
              <a:gd name="connsiteY0" fmla="*/ 0 h 1027260"/>
              <a:gd name="connsiteX1" fmla="*/ 10753706 w 10753706"/>
              <a:gd name="connsiteY1" fmla="*/ 0 h 1027260"/>
              <a:gd name="connsiteX2" fmla="*/ 10748809 w 10753706"/>
              <a:gd name="connsiteY2" fmla="*/ 2522 h 1027260"/>
              <a:gd name="connsiteX3" fmla="*/ 10725330 w 10753706"/>
              <a:gd name="connsiteY3" fmla="*/ 11977 h 1027260"/>
              <a:gd name="connsiteX4" fmla="*/ 10615423 w 10753706"/>
              <a:gd name="connsiteY4" fmla="*/ 52967 h 1027260"/>
              <a:gd name="connsiteX5" fmla="*/ 10533936 w 10753706"/>
              <a:gd name="connsiteY5" fmla="*/ 53095 h 1027260"/>
              <a:gd name="connsiteX6" fmla="*/ 10466876 w 10753706"/>
              <a:gd name="connsiteY6" fmla="*/ 45180 h 1027260"/>
              <a:gd name="connsiteX7" fmla="*/ 10355090 w 10753706"/>
              <a:gd name="connsiteY7" fmla="*/ 89741 h 1027260"/>
              <a:gd name="connsiteX8" fmla="*/ 10087145 w 10753706"/>
              <a:gd name="connsiteY8" fmla="*/ 66115 h 1027260"/>
              <a:gd name="connsiteX9" fmla="*/ 10015902 w 10753706"/>
              <a:gd name="connsiteY9" fmla="*/ 76178 h 1027260"/>
              <a:gd name="connsiteX10" fmla="*/ 9806005 w 10753706"/>
              <a:gd name="connsiteY10" fmla="*/ 102435 h 1027260"/>
              <a:gd name="connsiteX11" fmla="*/ 9602583 w 10753706"/>
              <a:gd name="connsiteY11" fmla="*/ 179170 h 1027260"/>
              <a:gd name="connsiteX12" fmla="*/ 9469719 w 10753706"/>
              <a:gd name="connsiteY12" fmla="*/ 174721 h 1027260"/>
              <a:gd name="connsiteX13" fmla="*/ 9408692 w 10753706"/>
              <a:gd name="connsiteY13" fmla="*/ 189513 h 1027260"/>
              <a:gd name="connsiteX14" fmla="*/ 9364151 w 10753706"/>
              <a:gd name="connsiteY14" fmla="*/ 194072 h 1027260"/>
              <a:gd name="connsiteX15" fmla="*/ 9337751 w 10753706"/>
              <a:gd name="connsiteY15" fmla="*/ 197579 h 1027260"/>
              <a:gd name="connsiteX16" fmla="*/ 9297166 w 10753706"/>
              <a:gd name="connsiteY16" fmla="*/ 216558 h 1027260"/>
              <a:gd name="connsiteX17" fmla="*/ 9123859 w 10753706"/>
              <a:gd name="connsiteY17" fmla="*/ 237356 h 1027260"/>
              <a:gd name="connsiteX18" fmla="*/ 8950741 w 10753706"/>
              <a:gd name="connsiteY18" fmla="*/ 238020 h 1027260"/>
              <a:gd name="connsiteX19" fmla="*/ 8718236 w 10753706"/>
              <a:gd name="connsiteY19" fmla="*/ 303148 h 1027260"/>
              <a:gd name="connsiteX20" fmla="*/ 8694011 w 10753706"/>
              <a:gd name="connsiteY20" fmla="*/ 308812 h 1027260"/>
              <a:gd name="connsiteX21" fmla="*/ 8611976 w 10753706"/>
              <a:gd name="connsiteY21" fmla="*/ 324819 h 1027260"/>
              <a:gd name="connsiteX22" fmla="*/ 8562074 w 10753706"/>
              <a:gd name="connsiteY22" fmla="*/ 337971 h 1027260"/>
              <a:gd name="connsiteX23" fmla="*/ 8501724 w 10753706"/>
              <a:gd name="connsiteY23" fmla="*/ 360865 h 1027260"/>
              <a:gd name="connsiteX24" fmla="*/ 8504489 w 10753706"/>
              <a:gd name="connsiteY24" fmla="*/ 364790 h 1027260"/>
              <a:gd name="connsiteX25" fmla="*/ 8492774 w 10753706"/>
              <a:gd name="connsiteY25" fmla="*/ 366181 h 1027260"/>
              <a:gd name="connsiteX26" fmla="*/ 8466405 w 10753706"/>
              <a:gd name="connsiteY26" fmla="*/ 368724 h 1027260"/>
              <a:gd name="connsiteX27" fmla="*/ 8427069 w 10753706"/>
              <a:gd name="connsiteY27" fmla="*/ 387211 h 1027260"/>
              <a:gd name="connsiteX28" fmla="*/ 8387766 w 10753706"/>
              <a:gd name="connsiteY28" fmla="*/ 377161 h 1027260"/>
              <a:gd name="connsiteX29" fmla="*/ 8315874 w 10753706"/>
              <a:gd name="connsiteY29" fmla="*/ 395527 h 1027260"/>
              <a:gd name="connsiteX30" fmla="*/ 8274474 w 10753706"/>
              <a:gd name="connsiteY30" fmla="*/ 405112 h 1027260"/>
              <a:gd name="connsiteX31" fmla="*/ 8234664 w 10753706"/>
              <a:gd name="connsiteY31" fmla="*/ 410219 h 1027260"/>
              <a:gd name="connsiteX32" fmla="*/ 8211268 w 10753706"/>
              <a:gd name="connsiteY32" fmla="*/ 416791 h 1027260"/>
              <a:gd name="connsiteX33" fmla="*/ 8188615 w 10753706"/>
              <a:gd name="connsiteY33" fmla="*/ 421755 h 1027260"/>
              <a:gd name="connsiteX34" fmla="*/ 8179981 w 10753706"/>
              <a:gd name="connsiteY34" fmla="*/ 420402 h 1027260"/>
              <a:gd name="connsiteX35" fmla="*/ 8179307 w 10753706"/>
              <a:gd name="connsiteY35" fmla="*/ 422516 h 1027260"/>
              <a:gd name="connsiteX36" fmla="*/ 8147929 w 10753706"/>
              <a:gd name="connsiteY36" fmla="*/ 450302 h 1027260"/>
              <a:gd name="connsiteX37" fmla="*/ 8089136 w 10753706"/>
              <a:gd name="connsiteY37" fmla="*/ 465283 h 1027260"/>
              <a:gd name="connsiteX38" fmla="*/ 8049973 w 10753706"/>
              <a:gd name="connsiteY38" fmla="*/ 454121 h 1027260"/>
              <a:gd name="connsiteX39" fmla="*/ 7965913 w 10753706"/>
              <a:gd name="connsiteY39" fmla="*/ 464415 h 1027260"/>
              <a:gd name="connsiteX40" fmla="*/ 7945093 w 10753706"/>
              <a:gd name="connsiteY40" fmla="*/ 464798 h 1027260"/>
              <a:gd name="connsiteX41" fmla="*/ 7935335 w 10753706"/>
              <a:gd name="connsiteY41" fmla="*/ 462442 h 1027260"/>
              <a:gd name="connsiteX42" fmla="*/ 7904779 w 10753706"/>
              <a:gd name="connsiteY42" fmla="*/ 471429 h 1027260"/>
              <a:gd name="connsiteX43" fmla="*/ 7855604 w 10753706"/>
              <a:gd name="connsiteY43" fmla="*/ 480199 h 1027260"/>
              <a:gd name="connsiteX44" fmla="*/ 7832630 w 10753706"/>
              <a:gd name="connsiteY44" fmla="*/ 485371 h 1027260"/>
              <a:gd name="connsiteX45" fmla="*/ 7812438 w 10753706"/>
              <a:gd name="connsiteY45" fmla="*/ 485391 h 1027260"/>
              <a:gd name="connsiteX46" fmla="*/ 7701399 w 10753706"/>
              <a:gd name="connsiteY46" fmla="*/ 495197 h 1027260"/>
              <a:gd name="connsiteX47" fmla="*/ 7674778 w 10753706"/>
              <a:gd name="connsiteY47" fmla="*/ 494723 h 1027260"/>
              <a:gd name="connsiteX48" fmla="*/ 7660445 w 10753706"/>
              <a:gd name="connsiteY48" fmla="*/ 490194 h 1027260"/>
              <a:gd name="connsiteX49" fmla="*/ 7651781 w 10753706"/>
              <a:gd name="connsiteY49" fmla="*/ 493084 h 1027260"/>
              <a:gd name="connsiteX50" fmla="*/ 7584807 w 10753706"/>
              <a:gd name="connsiteY50" fmla="*/ 499490 h 1027260"/>
              <a:gd name="connsiteX51" fmla="*/ 7541324 w 10753706"/>
              <a:gd name="connsiteY51" fmla="*/ 504184 h 1027260"/>
              <a:gd name="connsiteX52" fmla="*/ 7541756 w 10753706"/>
              <a:gd name="connsiteY52" fmla="*/ 512184 h 1027260"/>
              <a:gd name="connsiteX53" fmla="*/ 7503906 w 10753706"/>
              <a:gd name="connsiteY53" fmla="*/ 518551 h 1027260"/>
              <a:gd name="connsiteX54" fmla="*/ 7460411 w 10753706"/>
              <a:gd name="connsiteY54" fmla="*/ 517415 h 1027260"/>
              <a:gd name="connsiteX55" fmla="*/ 7460116 w 10753706"/>
              <a:gd name="connsiteY55" fmla="*/ 517548 h 1027260"/>
              <a:gd name="connsiteX56" fmla="*/ 7297810 w 10753706"/>
              <a:gd name="connsiteY56" fmla="*/ 563947 h 1027260"/>
              <a:gd name="connsiteX57" fmla="*/ 6946388 w 10753706"/>
              <a:gd name="connsiteY57" fmla="*/ 665244 h 1027260"/>
              <a:gd name="connsiteX58" fmla="*/ 6741704 w 10753706"/>
              <a:gd name="connsiteY58" fmla="*/ 679365 h 1027260"/>
              <a:gd name="connsiteX59" fmla="*/ 6624680 w 10753706"/>
              <a:gd name="connsiteY59" fmla="*/ 677674 h 1027260"/>
              <a:gd name="connsiteX60" fmla="*/ 6605700 w 10753706"/>
              <a:gd name="connsiteY60" fmla="*/ 683566 h 1027260"/>
              <a:gd name="connsiteX61" fmla="*/ 6576922 w 10753706"/>
              <a:gd name="connsiteY61" fmla="*/ 683030 h 1027260"/>
              <a:gd name="connsiteX62" fmla="*/ 6405123 w 10753706"/>
              <a:gd name="connsiteY62" fmla="*/ 721946 h 1027260"/>
              <a:gd name="connsiteX63" fmla="*/ 6368938 w 10753706"/>
              <a:gd name="connsiteY63" fmla="*/ 717341 h 1027260"/>
              <a:gd name="connsiteX64" fmla="*/ 6295102 w 10753706"/>
              <a:gd name="connsiteY64" fmla="*/ 729508 h 1027260"/>
              <a:gd name="connsiteX65" fmla="*/ 6202084 w 10753706"/>
              <a:gd name="connsiteY65" fmla="*/ 767091 h 1027260"/>
              <a:gd name="connsiteX66" fmla="*/ 6067157 w 10753706"/>
              <a:gd name="connsiteY66" fmla="*/ 790339 h 1027260"/>
              <a:gd name="connsiteX67" fmla="*/ 6061443 w 10753706"/>
              <a:gd name="connsiteY67" fmla="*/ 796151 h 1027260"/>
              <a:gd name="connsiteX68" fmla="*/ 6051406 w 10753706"/>
              <a:gd name="connsiteY68" fmla="*/ 800684 h 1027260"/>
              <a:gd name="connsiteX69" fmla="*/ 6049097 w 10753706"/>
              <a:gd name="connsiteY69" fmla="*/ 800636 h 1027260"/>
              <a:gd name="connsiteX70" fmla="*/ 6034222 w 10753706"/>
              <a:gd name="connsiteY70" fmla="*/ 804110 h 1027260"/>
              <a:gd name="connsiteX71" fmla="*/ 6033121 w 10753706"/>
              <a:gd name="connsiteY71" fmla="*/ 806078 h 1027260"/>
              <a:gd name="connsiteX72" fmla="*/ 6023593 w 10753706"/>
              <a:gd name="connsiteY72" fmla="*/ 808842 h 1027260"/>
              <a:gd name="connsiteX73" fmla="*/ 6006639 w 10753706"/>
              <a:gd name="connsiteY73" fmla="*/ 815304 h 1027260"/>
              <a:gd name="connsiteX74" fmla="*/ 6001762 w 10753706"/>
              <a:gd name="connsiteY74" fmla="*/ 815557 h 1027260"/>
              <a:gd name="connsiteX75" fmla="*/ 5973534 w 10753706"/>
              <a:gd name="connsiteY75" fmla="*/ 823815 h 1027260"/>
              <a:gd name="connsiteX76" fmla="*/ 5972336 w 10753706"/>
              <a:gd name="connsiteY76" fmla="*/ 823476 h 1027260"/>
              <a:gd name="connsiteX77" fmla="*/ 5960841 w 10753706"/>
              <a:gd name="connsiteY77" fmla="*/ 823819 h 1027260"/>
              <a:gd name="connsiteX78" fmla="*/ 5940719 w 10753706"/>
              <a:gd name="connsiteY78" fmla="*/ 825514 h 1027260"/>
              <a:gd name="connsiteX79" fmla="*/ 5884298 w 10753706"/>
              <a:gd name="connsiteY79" fmla="*/ 823806 h 1027260"/>
              <a:gd name="connsiteX80" fmla="*/ 5854779 w 10753706"/>
              <a:gd name="connsiteY80" fmla="*/ 832365 h 1027260"/>
              <a:gd name="connsiteX81" fmla="*/ 5848382 w 10753706"/>
              <a:gd name="connsiteY81" fmla="*/ 833844 h 1027260"/>
              <a:gd name="connsiteX82" fmla="*/ 5848066 w 10753706"/>
              <a:gd name="connsiteY82" fmla="*/ 833772 h 1027260"/>
              <a:gd name="connsiteX83" fmla="*/ 5840944 w 10753706"/>
              <a:gd name="connsiteY83" fmla="*/ 835132 h 1027260"/>
              <a:gd name="connsiteX84" fmla="*/ 5836719 w 10753706"/>
              <a:gd name="connsiteY84" fmla="*/ 836539 h 1027260"/>
              <a:gd name="connsiteX85" fmla="*/ 5824311 w 10753706"/>
              <a:gd name="connsiteY85" fmla="*/ 839408 h 1027260"/>
              <a:gd name="connsiteX86" fmla="*/ 5818788 w 10753706"/>
              <a:gd name="connsiteY86" fmla="*/ 839727 h 1027260"/>
              <a:gd name="connsiteX87" fmla="*/ 5763953 w 10753706"/>
              <a:gd name="connsiteY87" fmla="*/ 834282 h 1027260"/>
              <a:gd name="connsiteX88" fmla="*/ 5667748 w 10753706"/>
              <a:gd name="connsiteY88" fmla="*/ 840211 h 1027260"/>
              <a:gd name="connsiteX89" fmla="*/ 5573108 w 10753706"/>
              <a:gd name="connsiteY89" fmla="*/ 847611 h 1027260"/>
              <a:gd name="connsiteX90" fmla="*/ 5539137 w 10753706"/>
              <a:gd name="connsiteY90" fmla="*/ 851033 h 1027260"/>
              <a:gd name="connsiteX91" fmla="*/ 5510651 w 10753706"/>
              <a:gd name="connsiteY91" fmla="*/ 844215 h 1027260"/>
              <a:gd name="connsiteX92" fmla="*/ 5457331 w 10753706"/>
              <a:gd name="connsiteY92" fmla="*/ 839159 h 1027260"/>
              <a:gd name="connsiteX93" fmla="*/ 5410613 w 10753706"/>
              <a:gd name="connsiteY93" fmla="*/ 834358 h 1027260"/>
              <a:gd name="connsiteX94" fmla="*/ 5370040 w 10753706"/>
              <a:gd name="connsiteY94" fmla="*/ 862127 h 1027260"/>
              <a:gd name="connsiteX95" fmla="*/ 5318778 w 10753706"/>
              <a:gd name="connsiteY95" fmla="*/ 855310 h 1027260"/>
              <a:gd name="connsiteX96" fmla="*/ 5298645 w 10753706"/>
              <a:gd name="connsiteY96" fmla="*/ 855171 h 1027260"/>
              <a:gd name="connsiteX97" fmla="*/ 5253828 w 10753706"/>
              <a:gd name="connsiteY97" fmla="*/ 859670 h 1027260"/>
              <a:gd name="connsiteX98" fmla="*/ 5216955 w 10753706"/>
              <a:gd name="connsiteY98" fmla="*/ 866245 h 1027260"/>
              <a:gd name="connsiteX99" fmla="*/ 5214344 w 10753706"/>
              <a:gd name="connsiteY99" fmla="*/ 868102 h 1027260"/>
              <a:gd name="connsiteX100" fmla="*/ 5195561 w 10753706"/>
              <a:gd name="connsiteY100" fmla="*/ 869949 h 1027260"/>
              <a:gd name="connsiteX101" fmla="*/ 5182555 w 10753706"/>
              <a:gd name="connsiteY101" fmla="*/ 873542 h 1027260"/>
              <a:gd name="connsiteX102" fmla="*/ 5172552 w 10753706"/>
              <a:gd name="connsiteY102" fmla="*/ 878801 h 1027260"/>
              <a:gd name="connsiteX103" fmla="*/ 5027993 w 10753706"/>
              <a:gd name="connsiteY103" fmla="*/ 889666 h 1027260"/>
              <a:gd name="connsiteX104" fmla="*/ 4939844 w 10753706"/>
              <a:gd name="connsiteY104" fmla="*/ 934802 h 1027260"/>
              <a:gd name="connsiteX105" fmla="*/ 4792576 w 10753706"/>
              <a:gd name="connsiteY105" fmla="*/ 934820 h 1027260"/>
              <a:gd name="connsiteX106" fmla="*/ 4602423 w 10753706"/>
              <a:gd name="connsiteY106" fmla="*/ 958063 h 1027260"/>
              <a:gd name="connsiteX107" fmla="*/ 4290656 w 10753706"/>
              <a:gd name="connsiteY107" fmla="*/ 969152 h 1027260"/>
              <a:gd name="connsiteX108" fmla="*/ 3952334 w 10753706"/>
              <a:gd name="connsiteY108" fmla="*/ 954043 h 1027260"/>
              <a:gd name="connsiteX109" fmla="*/ 3858560 w 10753706"/>
              <a:gd name="connsiteY109" fmla="*/ 948781 h 1027260"/>
              <a:gd name="connsiteX110" fmla="*/ 3846597 w 10753706"/>
              <a:gd name="connsiteY110" fmla="*/ 948382 h 1027260"/>
              <a:gd name="connsiteX111" fmla="*/ 3736044 w 10753706"/>
              <a:gd name="connsiteY111" fmla="*/ 947759 h 1027260"/>
              <a:gd name="connsiteX112" fmla="*/ 3713136 w 10753706"/>
              <a:gd name="connsiteY112" fmla="*/ 946963 h 1027260"/>
              <a:gd name="connsiteX113" fmla="*/ 3695939 w 10753706"/>
              <a:gd name="connsiteY113" fmla="*/ 943639 h 1027260"/>
              <a:gd name="connsiteX114" fmla="*/ 3694125 w 10753706"/>
              <a:gd name="connsiteY114" fmla="*/ 940567 h 1027260"/>
              <a:gd name="connsiteX115" fmla="*/ 3681925 w 10753706"/>
              <a:gd name="connsiteY115" fmla="*/ 939706 h 1027260"/>
              <a:gd name="connsiteX116" fmla="*/ 3679204 w 10753706"/>
              <a:gd name="connsiteY116" fmla="*/ 938926 h 1027260"/>
              <a:gd name="connsiteX117" fmla="*/ 3615656 w 10753706"/>
              <a:gd name="connsiteY117" fmla="*/ 940320 h 1027260"/>
              <a:gd name="connsiteX118" fmla="*/ 3567983 w 10753706"/>
              <a:gd name="connsiteY118" fmla="*/ 935596 h 1027260"/>
              <a:gd name="connsiteX119" fmla="*/ 3422423 w 10753706"/>
              <a:gd name="connsiteY119" fmla="*/ 932129 h 1027260"/>
              <a:gd name="connsiteX120" fmla="*/ 3310925 w 10753706"/>
              <a:gd name="connsiteY120" fmla="*/ 911072 h 1027260"/>
              <a:gd name="connsiteX121" fmla="*/ 3139421 w 10753706"/>
              <a:gd name="connsiteY121" fmla="*/ 934151 h 1027260"/>
              <a:gd name="connsiteX122" fmla="*/ 2996922 w 10753706"/>
              <a:gd name="connsiteY122" fmla="*/ 927537 h 1027260"/>
              <a:gd name="connsiteX123" fmla="*/ 2982785 w 10753706"/>
              <a:gd name="connsiteY123" fmla="*/ 931453 h 1027260"/>
              <a:gd name="connsiteX124" fmla="*/ 2967478 w 10753706"/>
              <a:gd name="connsiteY124" fmla="*/ 933397 h 1027260"/>
              <a:gd name="connsiteX125" fmla="*/ 2948552 w 10753706"/>
              <a:gd name="connsiteY125" fmla="*/ 932961 h 1027260"/>
              <a:gd name="connsiteX126" fmla="*/ 2944404 w 10753706"/>
              <a:gd name="connsiteY126" fmla="*/ 934452 h 1027260"/>
              <a:gd name="connsiteX127" fmla="*/ 2908608 w 10753706"/>
              <a:gd name="connsiteY127" fmla="*/ 937205 h 1027260"/>
              <a:gd name="connsiteX128" fmla="*/ 2904443 w 10753706"/>
              <a:gd name="connsiteY128" fmla="*/ 936455 h 1027260"/>
              <a:gd name="connsiteX129" fmla="*/ 2868935 w 10753706"/>
              <a:gd name="connsiteY129" fmla="*/ 938022 h 1027260"/>
              <a:gd name="connsiteX130" fmla="*/ 2868586 w 10753706"/>
              <a:gd name="connsiteY130" fmla="*/ 937487 h 1027260"/>
              <a:gd name="connsiteX131" fmla="*/ 2859191 w 10753706"/>
              <a:gd name="connsiteY131" fmla="*/ 935503 h 1027260"/>
              <a:gd name="connsiteX132" fmla="*/ 2840915 w 10753706"/>
              <a:gd name="connsiteY132" fmla="*/ 932977 h 1027260"/>
              <a:gd name="connsiteX133" fmla="*/ 2763509 w 10753706"/>
              <a:gd name="connsiteY133" fmla="*/ 921850 h 1027260"/>
              <a:gd name="connsiteX134" fmla="*/ 2756121 w 10753706"/>
              <a:gd name="connsiteY134" fmla="*/ 921864 h 1027260"/>
              <a:gd name="connsiteX135" fmla="*/ 2755998 w 10753706"/>
              <a:gd name="connsiteY135" fmla="*/ 921739 h 1027260"/>
              <a:gd name="connsiteX136" fmla="*/ 2748255 w 10753706"/>
              <a:gd name="connsiteY136" fmla="*/ 921505 h 1027260"/>
              <a:gd name="connsiteX137" fmla="*/ 2694601 w 10753706"/>
              <a:gd name="connsiteY137" fmla="*/ 915575 h 1027260"/>
              <a:gd name="connsiteX138" fmla="*/ 2635357 w 10753706"/>
              <a:gd name="connsiteY138" fmla="*/ 910976 h 1027260"/>
              <a:gd name="connsiteX139" fmla="*/ 2601047 w 10753706"/>
              <a:gd name="connsiteY139" fmla="*/ 910263 h 1027260"/>
              <a:gd name="connsiteX140" fmla="*/ 2507482 w 10753706"/>
              <a:gd name="connsiteY140" fmla="*/ 906211 h 1027260"/>
              <a:gd name="connsiteX141" fmla="*/ 2413884 w 10753706"/>
              <a:gd name="connsiteY141" fmla="*/ 900545 h 1027260"/>
              <a:gd name="connsiteX142" fmla="*/ 2368912 w 10753706"/>
              <a:gd name="connsiteY142" fmla="*/ 888755 h 1027260"/>
              <a:gd name="connsiteX143" fmla="*/ 2349490 w 10753706"/>
              <a:gd name="connsiteY143" fmla="*/ 889719 h 1027260"/>
              <a:gd name="connsiteX144" fmla="*/ 2344290 w 10753706"/>
              <a:gd name="connsiteY144" fmla="*/ 890584 h 1027260"/>
              <a:gd name="connsiteX145" fmla="*/ 2336488 w 10753706"/>
              <a:gd name="connsiteY145" fmla="*/ 891058 h 1027260"/>
              <a:gd name="connsiteX146" fmla="*/ 2329015 w 10753706"/>
              <a:gd name="connsiteY146" fmla="*/ 891627 h 1027260"/>
              <a:gd name="connsiteX147" fmla="*/ 2293898 w 10753706"/>
              <a:gd name="connsiteY147" fmla="*/ 896431 h 1027260"/>
              <a:gd name="connsiteX148" fmla="*/ 2243927 w 10753706"/>
              <a:gd name="connsiteY148" fmla="*/ 888076 h 1027260"/>
              <a:gd name="connsiteX149" fmla="*/ 2223920 w 10753706"/>
              <a:gd name="connsiteY149" fmla="*/ 887331 h 1027260"/>
              <a:gd name="connsiteX150" fmla="*/ 2213081 w 10753706"/>
              <a:gd name="connsiteY150" fmla="*/ 886302 h 1027260"/>
              <a:gd name="connsiteX151" fmla="*/ 2212307 w 10753706"/>
              <a:gd name="connsiteY151" fmla="*/ 885829 h 1027260"/>
              <a:gd name="connsiteX152" fmla="*/ 2152321 w 10753706"/>
              <a:gd name="connsiteY152" fmla="*/ 894418 h 1027260"/>
              <a:gd name="connsiteX153" fmla="*/ 2140985 w 10753706"/>
              <a:gd name="connsiteY153" fmla="*/ 895968 h 1027260"/>
              <a:gd name="connsiteX154" fmla="*/ 2121210 w 10753706"/>
              <a:gd name="connsiteY154" fmla="*/ 899354 h 1027260"/>
              <a:gd name="connsiteX155" fmla="*/ 2119146 w 10753706"/>
              <a:gd name="connsiteY155" fmla="*/ 899033 h 1027260"/>
              <a:gd name="connsiteX156" fmla="*/ 2105666 w 10753706"/>
              <a:gd name="connsiteY156" fmla="*/ 902240 h 1027260"/>
              <a:gd name="connsiteX157" fmla="*/ 2094924 w 10753706"/>
              <a:gd name="connsiteY157" fmla="*/ 907203 h 1027260"/>
              <a:gd name="connsiteX158" fmla="*/ 1949478 w 10753706"/>
              <a:gd name="connsiteY158" fmla="*/ 913748 h 1027260"/>
              <a:gd name="connsiteX159" fmla="*/ 1749684 w 10753706"/>
              <a:gd name="connsiteY159" fmla="*/ 942223 h 1027260"/>
              <a:gd name="connsiteX160" fmla="*/ 1585576 w 10753706"/>
              <a:gd name="connsiteY160" fmla="*/ 954170 h 1027260"/>
              <a:gd name="connsiteX161" fmla="*/ 1476250 w 10753706"/>
              <a:gd name="connsiteY161" fmla="*/ 950653 h 1027260"/>
              <a:gd name="connsiteX162" fmla="*/ 1433927 w 10753706"/>
              <a:gd name="connsiteY162" fmla="*/ 959926 h 1027260"/>
              <a:gd name="connsiteX163" fmla="*/ 1414893 w 10753706"/>
              <a:gd name="connsiteY163" fmla="*/ 957671 h 1027260"/>
              <a:gd name="connsiteX164" fmla="*/ 1411585 w 10753706"/>
              <a:gd name="connsiteY164" fmla="*/ 957179 h 1027260"/>
              <a:gd name="connsiteX165" fmla="*/ 1398896 w 10753706"/>
              <a:gd name="connsiteY165" fmla="*/ 957460 h 1027260"/>
              <a:gd name="connsiteX166" fmla="*/ 1394632 w 10753706"/>
              <a:gd name="connsiteY166" fmla="*/ 954725 h 1027260"/>
              <a:gd name="connsiteX167" fmla="*/ 1375043 w 10753706"/>
              <a:gd name="connsiteY167" fmla="*/ 953132 h 1027260"/>
              <a:gd name="connsiteX168" fmla="*/ 1351876 w 10753706"/>
              <a:gd name="connsiteY168" fmla="*/ 954436 h 1027260"/>
              <a:gd name="connsiteX169" fmla="*/ 1242676 w 10753706"/>
              <a:gd name="connsiteY169" fmla="*/ 963767 h 1027260"/>
              <a:gd name="connsiteX170" fmla="*/ 1205993 w 10753706"/>
              <a:gd name="connsiteY170" fmla="*/ 974080 h 1027260"/>
              <a:gd name="connsiteX171" fmla="*/ 1052221 w 10753706"/>
              <a:gd name="connsiteY171" fmla="*/ 963954 h 1027260"/>
              <a:gd name="connsiteX172" fmla="*/ 968270 w 10753706"/>
              <a:gd name="connsiteY172" fmla="*/ 964761 h 1027260"/>
              <a:gd name="connsiteX173" fmla="*/ 874493 w 10753706"/>
              <a:gd name="connsiteY173" fmla="*/ 998122 h 1027260"/>
              <a:gd name="connsiteX174" fmla="*/ 814411 w 10753706"/>
              <a:gd name="connsiteY174" fmla="*/ 1007391 h 1027260"/>
              <a:gd name="connsiteX175" fmla="*/ 688604 w 10753706"/>
              <a:gd name="connsiteY175" fmla="*/ 1015631 h 1027260"/>
              <a:gd name="connsiteX176" fmla="*/ 618171 w 10753706"/>
              <a:gd name="connsiteY176" fmla="*/ 1027260 h 1027260"/>
              <a:gd name="connsiteX177" fmla="*/ 570379 w 10753706"/>
              <a:gd name="connsiteY177" fmla="*/ 1023487 h 1027260"/>
              <a:gd name="connsiteX178" fmla="*/ 482519 w 10753706"/>
              <a:gd name="connsiteY178" fmla="*/ 1002108 h 1027260"/>
              <a:gd name="connsiteX179" fmla="*/ 475319 w 10753706"/>
              <a:gd name="connsiteY179" fmla="*/ 1009922 h 1027260"/>
              <a:gd name="connsiteX180" fmla="*/ 431104 w 10753706"/>
              <a:gd name="connsiteY180" fmla="*/ 1009317 h 1027260"/>
              <a:gd name="connsiteX181" fmla="*/ 363782 w 10753706"/>
              <a:gd name="connsiteY181" fmla="*/ 1007585 h 1027260"/>
              <a:gd name="connsiteX182" fmla="*/ 325533 w 10753706"/>
              <a:gd name="connsiteY182" fmla="*/ 1008502 h 1027260"/>
              <a:gd name="connsiteX183" fmla="*/ 220429 w 10753706"/>
              <a:gd name="connsiteY183" fmla="*/ 1008927 h 1027260"/>
              <a:gd name="connsiteX184" fmla="*/ 114676 w 10753706"/>
              <a:gd name="connsiteY184" fmla="*/ 1007765 h 1027260"/>
              <a:gd name="connsiteX185" fmla="*/ 13470 w 10753706"/>
              <a:gd name="connsiteY185" fmla="*/ 998544 h 1027260"/>
              <a:gd name="connsiteX186" fmla="*/ 0 w 10753706"/>
              <a:gd name="connsiteY186" fmla="*/ 997355 h 1027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</a:cxnLst>
            <a:rect l="l" t="t" r="r" b="b"/>
            <a:pathLst>
              <a:path w="10753706" h="1027260">
                <a:moveTo>
                  <a:pt x="0" y="0"/>
                </a:moveTo>
                <a:lnTo>
                  <a:pt x="10753706" y="0"/>
                </a:lnTo>
                <a:lnTo>
                  <a:pt x="10748809" y="2522"/>
                </a:lnTo>
                <a:cubicBezTo>
                  <a:pt x="10744031" y="4644"/>
                  <a:pt x="10737551" y="7204"/>
                  <a:pt x="10725330" y="11977"/>
                </a:cubicBezTo>
                <a:cubicBezTo>
                  <a:pt x="10700888" y="21523"/>
                  <a:pt x="10652058" y="39304"/>
                  <a:pt x="10615423" y="52967"/>
                </a:cubicBezTo>
                <a:cubicBezTo>
                  <a:pt x="10598524" y="49017"/>
                  <a:pt x="10550674" y="61360"/>
                  <a:pt x="10533936" y="53095"/>
                </a:cubicBezTo>
                <a:cubicBezTo>
                  <a:pt x="10519435" y="55674"/>
                  <a:pt x="10480156" y="49393"/>
                  <a:pt x="10466876" y="45180"/>
                </a:cubicBezTo>
                <a:cubicBezTo>
                  <a:pt x="10443145" y="68059"/>
                  <a:pt x="10382269" y="71294"/>
                  <a:pt x="10355090" y="89741"/>
                </a:cubicBezTo>
                <a:cubicBezTo>
                  <a:pt x="10286222" y="95376"/>
                  <a:pt x="10146285" y="63529"/>
                  <a:pt x="10087145" y="66115"/>
                </a:cubicBezTo>
                <a:cubicBezTo>
                  <a:pt x="10067575" y="79584"/>
                  <a:pt x="10043111" y="68921"/>
                  <a:pt x="10015902" y="76178"/>
                </a:cubicBezTo>
                <a:cubicBezTo>
                  <a:pt x="9952302" y="84628"/>
                  <a:pt x="9893286" y="103337"/>
                  <a:pt x="9806005" y="102435"/>
                </a:cubicBezTo>
                <a:cubicBezTo>
                  <a:pt x="9782247" y="141133"/>
                  <a:pt x="9674787" y="151643"/>
                  <a:pt x="9602583" y="179170"/>
                </a:cubicBezTo>
                <a:cubicBezTo>
                  <a:pt x="9557658" y="187584"/>
                  <a:pt x="9478290" y="154235"/>
                  <a:pt x="9469719" y="174721"/>
                </a:cubicBezTo>
                <a:cubicBezTo>
                  <a:pt x="9443779" y="165070"/>
                  <a:pt x="9431317" y="185692"/>
                  <a:pt x="9408692" y="189513"/>
                </a:cubicBezTo>
                <a:cubicBezTo>
                  <a:pt x="9387154" y="183843"/>
                  <a:pt x="9380475" y="191089"/>
                  <a:pt x="9364151" y="194072"/>
                </a:cubicBezTo>
                <a:cubicBezTo>
                  <a:pt x="9354686" y="190222"/>
                  <a:pt x="9340485" y="191782"/>
                  <a:pt x="9337751" y="197579"/>
                </a:cubicBezTo>
                <a:cubicBezTo>
                  <a:pt x="9349566" y="209270"/>
                  <a:pt x="9297468" y="207714"/>
                  <a:pt x="9297166" y="216558"/>
                </a:cubicBezTo>
                <a:cubicBezTo>
                  <a:pt x="9269057" y="220999"/>
                  <a:pt x="9139630" y="221783"/>
                  <a:pt x="9123859" y="237356"/>
                </a:cubicBezTo>
                <a:cubicBezTo>
                  <a:pt x="9068176" y="249209"/>
                  <a:pt x="8975349" y="235349"/>
                  <a:pt x="8950741" y="238020"/>
                </a:cubicBezTo>
                <a:cubicBezTo>
                  <a:pt x="8916265" y="215428"/>
                  <a:pt x="8822808" y="292026"/>
                  <a:pt x="8718236" y="303148"/>
                </a:cubicBezTo>
                <a:cubicBezTo>
                  <a:pt x="8703111" y="302060"/>
                  <a:pt x="8695551" y="302792"/>
                  <a:pt x="8694011" y="308812"/>
                </a:cubicBezTo>
                <a:cubicBezTo>
                  <a:pt x="8661810" y="312764"/>
                  <a:pt x="8637956" y="329628"/>
                  <a:pt x="8611976" y="324819"/>
                </a:cubicBezTo>
                <a:cubicBezTo>
                  <a:pt x="8621849" y="336388"/>
                  <a:pt x="8562809" y="325917"/>
                  <a:pt x="8562074" y="337971"/>
                </a:cubicBezTo>
                <a:cubicBezTo>
                  <a:pt x="8543699" y="343978"/>
                  <a:pt x="8511321" y="356396"/>
                  <a:pt x="8501724" y="360865"/>
                </a:cubicBezTo>
                <a:lnTo>
                  <a:pt x="8504489" y="364790"/>
                </a:lnTo>
                <a:lnTo>
                  <a:pt x="8492774" y="366181"/>
                </a:lnTo>
                <a:lnTo>
                  <a:pt x="8466405" y="368724"/>
                </a:lnTo>
                <a:cubicBezTo>
                  <a:pt x="8455454" y="372229"/>
                  <a:pt x="8440175" y="385805"/>
                  <a:pt x="8427069" y="387211"/>
                </a:cubicBezTo>
                <a:cubicBezTo>
                  <a:pt x="8400442" y="392215"/>
                  <a:pt x="8397079" y="382989"/>
                  <a:pt x="8387766" y="377161"/>
                </a:cubicBezTo>
                <a:cubicBezTo>
                  <a:pt x="8369233" y="378548"/>
                  <a:pt x="8334756" y="390869"/>
                  <a:pt x="8315874" y="395527"/>
                </a:cubicBezTo>
                <a:cubicBezTo>
                  <a:pt x="8306664" y="400500"/>
                  <a:pt x="8272845" y="393679"/>
                  <a:pt x="8274474" y="405112"/>
                </a:cubicBezTo>
                <a:cubicBezTo>
                  <a:pt x="8255483" y="406194"/>
                  <a:pt x="8244963" y="408376"/>
                  <a:pt x="8234664" y="410219"/>
                </a:cubicBezTo>
                <a:lnTo>
                  <a:pt x="8211268" y="416791"/>
                </a:lnTo>
                <a:cubicBezTo>
                  <a:pt x="8204720" y="419941"/>
                  <a:pt x="8197411" y="422004"/>
                  <a:pt x="8188615" y="421755"/>
                </a:cubicBezTo>
                <a:lnTo>
                  <a:pt x="8179981" y="420402"/>
                </a:lnTo>
                <a:lnTo>
                  <a:pt x="8179307" y="422516"/>
                </a:lnTo>
                <a:cubicBezTo>
                  <a:pt x="8179027" y="425797"/>
                  <a:pt x="8175790" y="448341"/>
                  <a:pt x="8147929" y="450302"/>
                </a:cubicBezTo>
                <a:cubicBezTo>
                  <a:pt x="8130300" y="457967"/>
                  <a:pt x="8114933" y="461015"/>
                  <a:pt x="8089136" y="465283"/>
                </a:cubicBezTo>
                <a:cubicBezTo>
                  <a:pt x="8072810" y="465920"/>
                  <a:pt x="8069376" y="451569"/>
                  <a:pt x="8049973" y="454121"/>
                </a:cubicBezTo>
                <a:cubicBezTo>
                  <a:pt x="7974508" y="471465"/>
                  <a:pt x="8006050" y="447139"/>
                  <a:pt x="7965913" y="464415"/>
                </a:cubicBezTo>
                <a:cubicBezTo>
                  <a:pt x="7958234" y="466025"/>
                  <a:pt x="7951405" y="465800"/>
                  <a:pt x="7945093" y="464798"/>
                </a:cubicBezTo>
                <a:lnTo>
                  <a:pt x="7935335" y="462442"/>
                </a:lnTo>
                <a:lnTo>
                  <a:pt x="7904779" y="471429"/>
                </a:lnTo>
                <a:cubicBezTo>
                  <a:pt x="7889387" y="474999"/>
                  <a:pt x="7872867" y="477951"/>
                  <a:pt x="7855604" y="480199"/>
                </a:cubicBezTo>
                <a:cubicBezTo>
                  <a:pt x="7850005" y="476378"/>
                  <a:pt x="7838628" y="483595"/>
                  <a:pt x="7832630" y="485371"/>
                </a:cubicBezTo>
                <a:cubicBezTo>
                  <a:pt x="7831473" y="482645"/>
                  <a:pt x="7816623" y="482661"/>
                  <a:pt x="7812438" y="485391"/>
                </a:cubicBezTo>
                <a:cubicBezTo>
                  <a:pt x="7709470" y="505049"/>
                  <a:pt x="7759426" y="473956"/>
                  <a:pt x="7701399" y="495197"/>
                </a:cubicBezTo>
                <a:cubicBezTo>
                  <a:pt x="7690986" y="496989"/>
                  <a:pt x="7682397" y="496365"/>
                  <a:pt x="7674778" y="494723"/>
                </a:cubicBezTo>
                <a:lnTo>
                  <a:pt x="7660445" y="490194"/>
                </a:lnTo>
                <a:lnTo>
                  <a:pt x="7651781" y="493084"/>
                </a:lnTo>
                <a:cubicBezTo>
                  <a:pt x="7616113" y="496548"/>
                  <a:pt x="7603273" y="491735"/>
                  <a:pt x="7584807" y="499490"/>
                </a:cubicBezTo>
                <a:cubicBezTo>
                  <a:pt x="7549256" y="490212"/>
                  <a:pt x="7563949" y="500167"/>
                  <a:pt x="7541324" y="504184"/>
                </a:cubicBezTo>
                <a:cubicBezTo>
                  <a:pt x="7523851" y="508307"/>
                  <a:pt x="7559546" y="509825"/>
                  <a:pt x="7541756" y="512184"/>
                </a:cubicBezTo>
                <a:cubicBezTo>
                  <a:pt x="7520963" y="510864"/>
                  <a:pt x="7525755" y="520497"/>
                  <a:pt x="7503906" y="518551"/>
                </a:cubicBezTo>
                <a:cubicBezTo>
                  <a:pt x="7505924" y="510774"/>
                  <a:pt x="7464361" y="523683"/>
                  <a:pt x="7460411" y="517415"/>
                </a:cubicBezTo>
                <a:lnTo>
                  <a:pt x="7460116" y="517548"/>
                </a:lnTo>
                <a:cubicBezTo>
                  <a:pt x="7447785" y="530928"/>
                  <a:pt x="7310141" y="550568"/>
                  <a:pt x="7297810" y="563947"/>
                </a:cubicBezTo>
                <a:cubicBezTo>
                  <a:pt x="7221791" y="605698"/>
                  <a:pt x="7039072" y="646008"/>
                  <a:pt x="6946388" y="665244"/>
                </a:cubicBezTo>
                <a:cubicBezTo>
                  <a:pt x="6853704" y="684480"/>
                  <a:pt x="6804875" y="677485"/>
                  <a:pt x="6741704" y="679365"/>
                </a:cubicBezTo>
                <a:lnTo>
                  <a:pt x="6624680" y="677674"/>
                </a:lnTo>
                <a:lnTo>
                  <a:pt x="6605700" y="683566"/>
                </a:lnTo>
                <a:cubicBezTo>
                  <a:pt x="6603309" y="685184"/>
                  <a:pt x="6599550" y="685647"/>
                  <a:pt x="6576922" y="683030"/>
                </a:cubicBezTo>
                <a:cubicBezTo>
                  <a:pt x="6527275" y="698355"/>
                  <a:pt x="6440981" y="702347"/>
                  <a:pt x="6405123" y="721946"/>
                </a:cubicBezTo>
                <a:cubicBezTo>
                  <a:pt x="6407963" y="715467"/>
                  <a:pt x="6383450" y="712913"/>
                  <a:pt x="6368938" y="717341"/>
                </a:cubicBezTo>
                <a:cubicBezTo>
                  <a:pt x="6377914" y="692119"/>
                  <a:pt x="6315316" y="744281"/>
                  <a:pt x="6295102" y="729508"/>
                </a:cubicBezTo>
                <a:cubicBezTo>
                  <a:pt x="6300358" y="744473"/>
                  <a:pt x="6240070" y="776254"/>
                  <a:pt x="6202084" y="767091"/>
                </a:cubicBezTo>
                <a:cubicBezTo>
                  <a:pt x="6152826" y="774744"/>
                  <a:pt x="6122010" y="790367"/>
                  <a:pt x="6067157" y="790339"/>
                </a:cubicBezTo>
                <a:cubicBezTo>
                  <a:pt x="6066310" y="792484"/>
                  <a:pt x="6064283" y="794403"/>
                  <a:pt x="6061443" y="796151"/>
                </a:cubicBezTo>
                <a:lnTo>
                  <a:pt x="6051406" y="800684"/>
                </a:lnTo>
                <a:lnTo>
                  <a:pt x="6049097" y="800636"/>
                </a:lnTo>
                <a:cubicBezTo>
                  <a:pt x="6040408" y="801393"/>
                  <a:pt x="6036299" y="802645"/>
                  <a:pt x="6034222" y="804110"/>
                </a:cubicBezTo>
                <a:lnTo>
                  <a:pt x="6033121" y="806078"/>
                </a:lnTo>
                <a:lnTo>
                  <a:pt x="6023593" y="808842"/>
                </a:lnTo>
                <a:lnTo>
                  <a:pt x="6006639" y="815304"/>
                </a:lnTo>
                <a:lnTo>
                  <a:pt x="6001762" y="815557"/>
                </a:lnTo>
                <a:lnTo>
                  <a:pt x="5973534" y="823815"/>
                </a:lnTo>
                <a:lnTo>
                  <a:pt x="5972336" y="823476"/>
                </a:lnTo>
                <a:cubicBezTo>
                  <a:pt x="5969004" y="822901"/>
                  <a:pt x="5965329" y="822833"/>
                  <a:pt x="5960841" y="823819"/>
                </a:cubicBezTo>
                <a:cubicBezTo>
                  <a:pt x="5955860" y="815655"/>
                  <a:pt x="5953515" y="821882"/>
                  <a:pt x="5940719" y="825514"/>
                </a:cubicBezTo>
                <a:cubicBezTo>
                  <a:pt x="5930130" y="813644"/>
                  <a:pt x="5900943" y="827979"/>
                  <a:pt x="5884298" y="823806"/>
                </a:cubicBezTo>
                <a:cubicBezTo>
                  <a:pt x="5875133" y="826741"/>
                  <a:pt x="5865250" y="829630"/>
                  <a:pt x="5854779" y="832365"/>
                </a:cubicBezTo>
                <a:lnTo>
                  <a:pt x="5848382" y="833844"/>
                </a:lnTo>
                <a:lnTo>
                  <a:pt x="5848066" y="833772"/>
                </a:lnTo>
                <a:cubicBezTo>
                  <a:pt x="5846273" y="833879"/>
                  <a:pt x="5844018" y="834284"/>
                  <a:pt x="5840944" y="835132"/>
                </a:cubicBezTo>
                <a:lnTo>
                  <a:pt x="5836719" y="836539"/>
                </a:lnTo>
                <a:lnTo>
                  <a:pt x="5824311" y="839408"/>
                </a:lnTo>
                <a:lnTo>
                  <a:pt x="5818788" y="839727"/>
                </a:lnTo>
                <a:cubicBezTo>
                  <a:pt x="5797008" y="838594"/>
                  <a:pt x="5786883" y="822081"/>
                  <a:pt x="5763953" y="834282"/>
                </a:cubicBezTo>
                <a:cubicBezTo>
                  <a:pt x="5726813" y="837521"/>
                  <a:pt x="5699446" y="830949"/>
                  <a:pt x="5667748" y="840211"/>
                </a:cubicBezTo>
                <a:cubicBezTo>
                  <a:pt x="5632959" y="843205"/>
                  <a:pt x="5601436" y="842280"/>
                  <a:pt x="5573108" y="847611"/>
                </a:cubicBezTo>
                <a:cubicBezTo>
                  <a:pt x="5560030" y="845832"/>
                  <a:pt x="5549547" y="851598"/>
                  <a:pt x="5539137" y="851033"/>
                </a:cubicBezTo>
                <a:cubicBezTo>
                  <a:pt x="5528728" y="850467"/>
                  <a:pt x="5529256" y="837509"/>
                  <a:pt x="5510651" y="844215"/>
                </a:cubicBezTo>
                <a:cubicBezTo>
                  <a:pt x="5494241" y="833607"/>
                  <a:pt x="5466101" y="839171"/>
                  <a:pt x="5457331" y="839159"/>
                </a:cubicBezTo>
                <a:lnTo>
                  <a:pt x="5410613" y="834358"/>
                </a:lnTo>
                <a:lnTo>
                  <a:pt x="5370040" y="862127"/>
                </a:lnTo>
                <a:cubicBezTo>
                  <a:pt x="5357863" y="856469"/>
                  <a:pt x="5319115" y="868069"/>
                  <a:pt x="5318778" y="855310"/>
                </a:cubicBezTo>
                <a:cubicBezTo>
                  <a:pt x="5303920" y="857760"/>
                  <a:pt x="5296727" y="863736"/>
                  <a:pt x="5298645" y="855171"/>
                </a:cubicBezTo>
                <a:cubicBezTo>
                  <a:pt x="5287819" y="855897"/>
                  <a:pt x="5267444" y="857825"/>
                  <a:pt x="5253828" y="859670"/>
                </a:cubicBezTo>
                <a:lnTo>
                  <a:pt x="5216955" y="866245"/>
                </a:lnTo>
                <a:lnTo>
                  <a:pt x="5214344" y="868102"/>
                </a:lnTo>
                <a:cubicBezTo>
                  <a:pt x="5210778" y="868719"/>
                  <a:pt x="5200859" y="869042"/>
                  <a:pt x="5195561" y="869949"/>
                </a:cubicBezTo>
                <a:lnTo>
                  <a:pt x="5182555" y="873542"/>
                </a:lnTo>
                <a:cubicBezTo>
                  <a:pt x="5178496" y="875023"/>
                  <a:pt x="5175066" y="876746"/>
                  <a:pt x="5172552" y="878801"/>
                </a:cubicBezTo>
                <a:cubicBezTo>
                  <a:pt x="5121406" y="873797"/>
                  <a:pt x="5080096" y="886529"/>
                  <a:pt x="5027993" y="889666"/>
                </a:cubicBezTo>
                <a:cubicBezTo>
                  <a:pt x="4999924" y="877115"/>
                  <a:pt x="4946973" y="919452"/>
                  <a:pt x="4939844" y="934802"/>
                </a:cubicBezTo>
                <a:cubicBezTo>
                  <a:pt x="4895154" y="940701"/>
                  <a:pt x="4844006" y="928240"/>
                  <a:pt x="4792576" y="934820"/>
                </a:cubicBezTo>
                <a:lnTo>
                  <a:pt x="4602423" y="958063"/>
                </a:lnTo>
                <a:cubicBezTo>
                  <a:pt x="4488530" y="967131"/>
                  <a:pt x="4399004" y="969822"/>
                  <a:pt x="4290656" y="969152"/>
                </a:cubicBezTo>
                <a:cubicBezTo>
                  <a:pt x="4182308" y="968482"/>
                  <a:pt x="4046938" y="971167"/>
                  <a:pt x="3952334" y="954043"/>
                </a:cubicBezTo>
                <a:lnTo>
                  <a:pt x="3858560" y="948781"/>
                </a:lnTo>
                <a:lnTo>
                  <a:pt x="3846597" y="948382"/>
                </a:lnTo>
                <a:cubicBezTo>
                  <a:pt x="3807516" y="956616"/>
                  <a:pt x="3767475" y="941640"/>
                  <a:pt x="3736044" y="947759"/>
                </a:cubicBezTo>
                <a:cubicBezTo>
                  <a:pt x="3727323" y="948128"/>
                  <a:pt x="3719828" y="947771"/>
                  <a:pt x="3713136" y="946963"/>
                </a:cubicBezTo>
                <a:lnTo>
                  <a:pt x="3695939" y="943639"/>
                </a:lnTo>
                <a:lnTo>
                  <a:pt x="3694125" y="940567"/>
                </a:lnTo>
                <a:lnTo>
                  <a:pt x="3681925" y="939706"/>
                </a:lnTo>
                <a:lnTo>
                  <a:pt x="3679204" y="938926"/>
                </a:lnTo>
                <a:cubicBezTo>
                  <a:pt x="3668160" y="939028"/>
                  <a:pt x="3634193" y="940875"/>
                  <a:pt x="3615656" y="940320"/>
                </a:cubicBezTo>
                <a:cubicBezTo>
                  <a:pt x="3582626" y="936974"/>
                  <a:pt x="3593904" y="949140"/>
                  <a:pt x="3567983" y="935596"/>
                </a:cubicBezTo>
                <a:cubicBezTo>
                  <a:pt x="3504185" y="939048"/>
                  <a:pt x="3482818" y="922224"/>
                  <a:pt x="3422423" y="932129"/>
                </a:cubicBezTo>
                <a:cubicBezTo>
                  <a:pt x="3369166" y="933413"/>
                  <a:pt x="3329486" y="910108"/>
                  <a:pt x="3310925" y="911072"/>
                </a:cubicBezTo>
                <a:cubicBezTo>
                  <a:pt x="3261363" y="909787"/>
                  <a:pt x="3198415" y="933574"/>
                  <a:pt x="3139421" y="934151"/>
                </a:cubicBezTo>
                <a:cubicBezTo>
                  <a:pt x="3088799" y="931012"/>
                  <a:pt x="3038941" y="938464"/>
                  <a:pt x="2996922" y="927537"/>
                </a:cubicBezTo>
                <a:cubicBezTo>
                  <a:pt x="2992673" y="929234"/>
                  <a:pt x="2987900" y="930498"/>
                  <a:pt x="2982785" y="931453"/>
                </a:cubicBezTo>
                <a:lnTo>
                  <a:pt x="2967478" y="933397"/>
                </a:lnTo>
                <a:lnTo>
                  <a:pt x="2948552" y="932961"/>
                </a:lnTo>
                <a:lnTo>
                  <a:pt x="2944404" y="934452"/>
                </a:lnTo>
                <a:lnTo>
                  <a:pt x="2908608" y="937205"/>
                </a:lnTo>
                <a:lnTo>
                  <a:pt x="2904443" y="936455"/>
                </a:lnTo>
                <a:lnTo>
                  <a:pt x="2868935" y="938022"/>
                </a:lnTo>
                <a:lnTo>
                  <a:pt x="2868586" y="937487"/>
                </a:lnTo>
                <a:cubicBezTo>
                  <a:pt x="2866994" y="936327"/>
                  <a:pt x="2864292" y="935538"/>
                  <a:pt x="2859191" y="935503"/>
                </a:cubicBezTo>
                <a:cubicBezTo>
                  <a:pt x="2869075" y="927418"/>
                  <a:pt x="2856828" y="932364"/>
                  <a:pt x="2840915" y="932977"/>
                </a:cubicBezTo>
                <a:lnTo>
                  <a:pt x="2763509" y="921850"/>
                </a:lnTo>
                <a:lnTo>
                  <a:pt x="2756121" y="921864"/>
                </a:lnTo>
                <a:cubicBezTo>
                  <a:pt x="2756081" y="921822"/>
                  <a:pt x="2756039" y="921781"/>
                  <a:pt x="2755998" y="921739"/>
                </a:cubicBezTo>
                <a:cubicBezTo>
                  <a:pt x="2754445" y="921476"/>
                  <a:pt x="2752036" y="921380"/>
                  <a:pt x="2748255" y="921505"/>
                </a:cubicBezTo>
                <a:lnTo>
                  <a:pt x="2694601" y="915575"/>
                </a:lnTo>
                <a:cubicBezTo>
                  <a:pt x="2671223" y="919874"/>
                  <a:pt x="2666972" y="913376"/>
                  <a:pt x="2635357" y="910976"/>
                </a:cubicBezTo>
                <a:cubicBezTo>
                  <a:pt x="2621906" y="915051"/>
                  <a:pt x="2611315" y="913542"/>
                  <a:pt x="2601047" y="910263"/>
                </a:cubicBezTo>
                <a:cubicBezTo>
                  <a:pt x="2570084" y="912074"/>
                  <a:pt x="2542135" y="907435"/>
                  <a:pt x="2507482" y="906211"/>
                </a:cubicBezTo>
                <a:cubicBezTo>
                  <a:pt x="2469706" y="911437"/>
                  <a:pt x="2450920" y="901812"/>
                  <a:pt x="2413884" y="900545"/>
                </a:cubicBezTo>
                <a:cubicBezTo>
                  <a:pt x="2381338" y="909664"/>
                  <a:pt x="2387753" y="892438"/>
                  <a:pt x="2368912" y="888755"/>
                </a:cubicBezTo>
                <a:lnTo>
                  <a:pt x="2349490" y="889719"/>
                </a:lnTo>
                <a:lnTo>
                  <a:pt x="2344290" y="890584"/>
                </a:lnTo>
                <a:cubicBezTo>
                  <a:pt x="2340673" y="891041"/>
                  <a:pt x="2338228" y="891167"/>
                  <a:pt x="2336488" y="891058"/>
                </a:cubicBezTo>
                <a:lnTo>
                  <a:pt x="2329015" y="891627"/>
                </a:lnTo>
                <a:cubicBezTo>
                  <a:pt x="2316843" y="893039"/>
                  <a:pt x="2305064" y="894669"/>
                  <a:pt x="2293898" y="896431"/>
                </a:cubicBezTo>
                <a:cubicBezTo>
                  <a:pt x="2282637" y="890404"/>
                  <a:pt x="2242346" y="900851"/>
                  <a:pt x="2243927" y="888076"/>
                </a:cubicBezTo>
                <a:cubicBezTo>
                  <a:pt x="2228778" y="890081"/>
                  <a:pt x="2220725" y="895845"/>
                  <a:pt x="2223920" y="887331"/>
                </a:cubicBezTo>
                <a:cubicBezTo>
                  <a:pt x="2218877" y="887756"/>
                  <a:pt x="2215583" y="887254"/>
                  <a:pt x="2213081" y="886302"/>
                </a:cubicBezTo>
                <a:lnTo>
                  <a:pt x="2212307" y="885829"/>
                </a:lnTo>
                <a:lnTo>
                  <a:pt x="2152321" y="894418"/>
                </a:lnTo>
                <a:lnTo>
                  <a:pt x="2140985" y="895968"/>
                </a:lnTo>
                <a:lnTo>
                  <a:pt x="2121210" y="899354"/>
                </a:lnTo>
                <a:lnTo>
                  <a:pt x="2119146" y="899033"/>
                </a:lnTo>
                <a:lnTo>
                  <a:pt x="2105666" y="902240"/>
                </a:lnTo>
                <a:cubicBezTo>
                  <a:pt x="2101407" y="903601"/>
                  <a:pt x="2097735" y="905221"/>
                  <a:pt x="2094924" y="907203"/>
                </a:cubicBezTo>
                <a:cubicBezTo>
                  <a:pt x="2044793" y="900664"/>
                  <a:pt x="2001785" y="912168"/>
                  <a:pt x="1949478" y="913748"/>
                </a:cubicBezTo>
                <a:cubicBezTo>
                  <a:pt x="1891937" y="919585"/>
                  <a:pt x="1810334" y="935486"/>
                  <a:pt x="1749684" y="942223"/>
                </a:cubicBezTo>
                <a:lnTo>
                  <a:pt x="1585576" y="954170"/>
                </a:lnTo>
                <a:cubicBezTo>
                  <a:pt x="1549165" y="943719"/>
                  <a:pt x="1511425" y="950847"/>
                  <a:pt x="1476250" y="950653"/>
                </a:cubicBezTo>
                <a:cubicBezTo>
                  <a:pt x="1488515" y="961596"/>
                  <a:pt x="1432660" y="946795"/>
                  <a:pt x="1433927" y="959926"/>
                </a:cubicBezTo>
                <a:cubicBezTo>
                  <a:pt x="1427485" y="959475"/>
                  <a:pt x="1421205" y="958623"/>
                  <a:pt x="1414893" y="957671"/>
                </a:cubicBezTo>
                <a:lnTo>
                  <a:pt x="1411585" y="957179"/>
                </a:lnTo>
                <a:lnTo>
                  <a:pt x="1398896" y="957460"/>
                </a:lnTo>
                <a:lnTo>
                  <a:pt x="1394632" y="954725"/>
                </a:lnTo>
                <a:lnTo>
                  <a:pt x="1375043" y="953132"/>
                </a:lnTo>
                <a:cubicBezTo>
                  <a:pt x="1367813" y="952970"/>
                  <a:pt x="1360155" y="953305"/>
                  <a:pt x="1351876" y="954436"/>
                </a:cubicBezTo>
                <a:cubicBezTo>
                  <a:pt x="1325912" y="963028"/>
                  <a:pt x="1274459" y="952492"/>
                  <a:pt x="1242676" y="963767"/>
                </a:cubicBezTo>
                <a:cubicBezTo>
                  <a:pt x="1230276" y="966918"/>
                  <a:pt x="1216715" y="977098"/>
                  <a:pt x="1205993" y="974080"/>
                </a:cubicBezTo>
                <a:cubicBezTo>
                  <a:pt x="1174251" y="974112"/>
                  <a:pt x="1086982" y="964420"/>
                  <a:pt x="1052221" y="963954"/>
                </a:cubicBezTo>
                <a:cubicBezTo>
                  <a:pt x="1038515" y="970622"/>
                  <a:pt x="1009522" y="962342"/>
                  <a:pt x="968270" y="964761"/>
                </a:cubicBezTo>
                <a:cubicBezTo>
                  <a:pt x="943437" y="973698"/>
                  <a:pt x="900136" y="991017"/>
                  <a:pt x="874493" y="998122"/>
                </a:cubicBezTo>
                <a:cubicBezTo>
                  <a:pt x="848849" y="1005226"/>
                  <a:pt x="853424" y="1009427"/>
                  <a:pt x="814411" y="1007391"/>
                </a:cubicBezTo>
                <a:cubicBezTo>
                  <a:pt x="765926" y="1022821"/>
                  <a:pt x="732885" y="1009859"/>
                  <a:pt x="688604" y="1015631"/>
                </a:cubicBezTo>
                <a:cubicBezTo>
                  <a:pt x="638045" y="1020877"/>
                  <a:pt x="677999" y="1011556"/>
                  <a:pt x="618171" y="1027260"/>
                </a:cubicBezTo>
                <a:cubicBezTo>
                  <a:pt x="609680" y="1023165"/>
                  <a:pt x="583253" y="1020277"/>
                  <a:pt x="570379" y="1023487"/>
                </a:cubicBezTo>
                <a:cubicBezTo>
                  <a:pt x="543992" y="1022523"/>
                  <a:pt x="505183" y="1001686"/>
                  <a:pt x="482519" y="1002108"/>
                </a:cubicBezTo>
                <a:cubicBezTo>
                  <a:pt x="464011" y="1002285"/>
                  <a:pt x="495211" y="1007995"/>
                  <a:pt x="475319" y="1009922"/>
                </a:cubicBezTo>
                <a:cubicBezTo>
                  <a:pt x="450818" y="1011135"/>
                  <a:pt x="454804" y="1022539"/>
                  <a:pt x="431104" y="1009317"/>
                </a:cubicBezTo>
                <a:cubicBezTo>
                  <a:pt x="406857" y="1014651"/>
                  <a:pt x="399686" y="1008456"/>
                  <a:pt x="363782" y="1007585"/>
                </a:cubicBezTo>
                <a:cubicBezTo>
                  <a:pt x="350440" y="1012231"/>
                  <a:pt x="338145" y="1011245"/>
                  <a:pt x="325533" y="1008502"/>
                </a:cubicBezTo>
                <a:cubicBezTo>
                  <a:pt x="291944" y="1011745"/>
                  <a:pt x="259251" y="1008497"/>
                  <a:pt x="220429" y="1008927"/>
                </a:cubicBezTo>
                <a:cubicBezTo>
                  <a:pt x="180594" y="1015852"/>
                  <a:pt x="156150" y="1007265"/>
                  <a:pt x="114676" y="1007765"/>
                </a:cubicBezTo>
                <a:cubicBezTo>
                  <a:pt x="85718" y="1006195"/>
                  <a:pt x="43316" y="1001491"/>
                  <a:pt x="13470" y="998544"/>
                </a:cubicBezTo>
                <a:lnTo>
                  <a:pt x="0" y="99735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59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51F5-A5B2-42A8-B6A9-824D45E76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629266"/>
            <a:ext cx="5102351" cy="1676603"/>
          </a:xfrm>
        </p:spPr>
        <p:txBody>
          <a:bodyPr>
            <a:normAutofit/>
          </a:bodyPr>
          <a:lstStyle/>
          <a:p>
            <a:r>
              <a:rPr lang="en-US" dirty="0"/>
              <a:t>What is Smote?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B5658C-A4D3-4A02-A319-B872F11F25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224" y="2438400"/>
            <a:ext cx="5102351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100" b="1" dirty="0"/>
              <a:t>Synthetic Minority Over-sampling Technique (SMOTE) is a machine learning algorithm that resolves class imbalance problem, such as when one class in the training set dominates the other.</a:t>
            </a:r>
          </a:p>
          <a:p>
            <a:pPr marL="0" indent="0">
              <a:buNone/>
            </a:pPr>
            <a:endParaRPr lang="en-US" sz="1100" b="1" dirty="0"/>
          </a:p>
          <a:p>
            <a:pPr marL="0" indent="0">
              <a:buNone/>
            </a:pPr>
            <a:r>
              <a:rPr lang="en-US" sz="1100" b="1" dirty="0"/>
              <a:t>Our data before SMOTE:</a:t>
            </a:r>
          </a:p>
          <a:p>
            <a:pPr marL="0" indent="0">
              <a:buNone/>
            </a:pPr>
            <a:r>
              <a:rPr lang="en-US" sz="1100" dirty="0"/>
              <a:t>●958 Good Quality Wines (minority)</a:t>
            </a:r>
          </a:p>
          <a:p>
            <a:pPr marL="0" indent="0">
              <a:buNone/>
            </a:pPr>
            <a:r>
              <a:rPr lang="en-US" sz="1100" dirty="0"/>
              <a:t>●3914 Bad Quality Wines (majority)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b="1" dirty="0"/>
              <a:t>Our data after SMOTE:</a:t>
            </a:r>
          </a:p>
          <a:p>
            <a:pPr marL="0" indent="0">
              <a:buNone/>
            </a:pPr>
            <a:r>
              <a:rPr lang="en-US" sz="1100" dirty="0"/>
              <a:t>●3914 Good Quality Wines (minority)</a:t>
            </a:r>
          </a:p>
          <a:p>
            <a:pPr marL="0" indent="0">
              <a:buNone/>
            </a:pPr>
            <a:r>
              <a:rPr lang="en-US" sz="1100" dirty="0"/>
              <a:t>●3914 Bad Quality Wines (majority)</a:t>
            </a:r>
          </a:p>
          <a:p>
            <a:pPr marL="0" indent="0">
              <a:buNone/>
            </a:pPr>
            <a:endParaRPr lang="en-US" sz="1100" dirty="0"/>
          </a:p>
          <a:p>
            <a:pPr marL="0" indent="0">
              <a:buNone/>
            </a:pPr>
            <a:r>
              <a:rPr lang="en-US" sz="1100" dirty="0"/>
              <a:t>SMOTE imagines new, synthetic minority instances to balance the imbalance out.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30112" y="0"/>
            <a:ext cx="596188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484633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oogle Shape;195;p26" descr="Chart, scatter chart&#10;&#10;Description automatically generated">
            <a:extLst>
              <a:ext uri="{FF2B5EF4-FFF2-40B4-BE49-F238E27FC236}">
                <a16:creationId xmlns:a16="http://schemas.microsoft.com/office/drawing/2014/main" id="{4A0C7C36-54A3-49C7-8900-E18C2174098E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629235" y="694945"/>
            <a:ext cx="3066106" cy="2322576"/>
          </a:xfrm>
          <a:prstGeom prst="rect">
            <a:avLst/>
          </a:prstGeom>
          <a:noFill/>
        </p:spPr>
      </p:pic>
      <p:sp>
        <p:nvSpPr>
          <p:cNvPr id="14" name="Rounded Rectangle 9">
            <a:extLst>
              <a:ext uri="{FF2B5EF4-FFF2-40B4-BE49-F238E27FC236}">
                <a16:creationId xmlns:a16="http://schemas.microsoft.com/office/drawing/2014/main" id="{39D6C490-0229-4573-9696-B73E5B3A9C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9984" y="3511296"/>
            <a:ext cx="4846320" cy="274320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oogle Shape;196;p26" descr="Chart, scatter chart&#10;&#10;Description automatically generated">
            <a:extLst>
              <a:ext uri="{FF2B5EF4-FFF2-40B4-BE49-F238E27FC236}">
                <a16:creationId xmlns:a16="http://schemas.microsoft.com/office/drawing/2014/main" id="{2BAAADE1-5536-4F5A-9D4D-D83A22627803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619048" y="3721608"/>
            <a:ext cx="3086480" cy="2322576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134603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 txBox="1">
            <a:spLocks noGrp="1"/>
          </p:cNvSpPr>
          <p:nvPr>
            <p:ph type="title"/>
          </p:nvPr>
        </p:nvSpPr>
        <p:spPr>
          <a:xfrm>
            <a:off x="431533" y="912167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Before GridCV</a:t>
            </a:r>
            <a:endParaRPr/>
          </a:p>
        </p:txBody>
      </p:sp>
      <p:sp>
        <p:nvSpPr>
          <p:cNvPr id="202" name="Google Shape;202;p27"/>
          <p:cNvSpPr txBox="1">
            <a:spLocks noGrp="1"/>
          </p:cNvSpPr>
          <p:nvPr>
            <p:ph type="body" idx="1"/>
          </p:nvPr>
        </p:nvSpPr>
        <p:spPr>
          <a:xfrm>
            <a:off x="431533" y="3835867"/>
            <a:ext cx="3744000" cy="242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4375067" y="912167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After GridCV 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4375067" y="3835767"/>
            <a:ext cx="3744000" cy="242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endParaRPr/>
          </a:p>
        </p:txBody>
      </p:sp>
      <p:pic>
        <p:nvPicPr>
          <p:cNvPr id="205" name="Google Shape;205;p27"/>
          <p:cNvPicPr preferRelativeResize="0"/>
          <p:nvPr/>
        </p:nvPicPr>
        <p:blipFill rotWithShape="1">
          <a:blip r:embed="rId3">
            <a:alphaModFix/>
          </a:blip>
          <a:srcRect l="1667" t="39019" r="23566" b="5538"/>
          <a:stretch/>
        </p:blipFill>
        <p:spPr>
          <a:xfrm>
            <a:off x="4375067" y="2024167"/>
            <a:ext cx="3744000" cy="1539972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>
            <a:spLocks noGrp="1"/>
          </p:cNvSpPr>
          <p:nvPr>
            <p:ph type="title"/>
          </p:nvPr>
        </p:nvSpPr>
        <p:spPr>
          <a:xfrm>
            <a:off x="415600" y="2909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 sz="4267">
                <a:solidFill>
                  <a:schemeClr val="dk1"/>
                </a:solidFill>
              </a:rPr>
              <a:t>Support Vector Machine </a:t>
            </a:r>
            <a:endParaRPr sz="4267">
              <a:solidFill>
                <a:schemeClr val="dk1"/>
              </a:solidFill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2069133" y="5761767"/>
            <a:ext cx="916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8" name="Google Shape;20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34" y="2094400"/>
            <a:ext cx="3732309" cy="14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7"/>
          <p:cNvSpPr txBox="1"/>
          <p:nvPr/>
        </p:nvSpPr>
        <p:spPr>
          <a:xfrm>
            <a:off x="8872033" y="2026101"/>
            <a:ext cx="2956400" cy="5047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SMOTE improves the overall accuracy of the Logistic Regression model by  identifying the quality of wines, with improved accuracy in identifying the good wines as good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= </a:t>
            </a:r>
            <a:r>
              <a:rPr lang="en" sz="2400" b="1">
                <a:latin typeface="Open Sans"/>
                <a:ea typeface="Open Sans"/>
                <a:cs typeface="Open Sans"/>
                <a:sym typeface="Open Sans"/>
              </a:rPr>
              <a:t>Better pricing potential</a:t>
            </a:r>
            <a:endParaRPr sz="2400"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8C3516-1BDF-408E-A550-7724EA6D1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Correlation Matrix</a:t>
            </a:r>
          </a:p>
        </p:txBody>
      </p:sp>
      <p:pic>
        <p:nvPicPr>
          <p:cNvPr id="9" name="Google Shape;217;p28" descr="Table&#10;&#10;Description automatically generated">
            <a:extLst>
              <a:ext uri="{FF2B5EF4-FFF2-40B4-BE49-F238E27FC236}">
                <a16:creationId xmlns:a16="http://schemas.microsoft.com/office/drawing/2014/main" id="{20F5530D-F32A-43E8-AE93-B23FB141255C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43467" y="1718576"/>
            <a:ext cx="10905066" cy="4307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71206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>
            <a:spLocks noGrp="1"/>
          </p:cNvSpPr>
          <p:nvPr>
            <p:ph type="title"/>
          </p:nvPr>
        </p:nvSpPr>
        <p:spPr>
          <a:xfrm>
            <a:off x="431533" y="912167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Model Summary</a:t>
            </a:r>
            <a:endParaRPr/>
          </a:p>
        </p:txBody>
      </p:sp>
      <p:sp>
        <p:nvSpPr>
          <p:cNvPr id="223" name="Google Shape;223;p29"/>
          <p:cNvSpPr txBox="1">
            <a:spLocks noGrp="1"/>
          </p:cNvSpPr>
          <p:nvPr>
            <p:ph type="title"/>
          </p:nvPr>
        </p:nvSpPr>
        <p:spPr>
          <a:xfrm>
            <a:off x="431533" y="3836599"/>
            <a:ext cx="3744000" cy="59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 fontScale="90000"/>
          </a:bodyPr>
          <a:lstStyle/>
          <a:p>
            <a:r>
              <a:rPr lang="en"/>
              <a:t>Classification Report</a:t>
            </a:r>
            <a:endParaRPr/>
          </a:p>
        </p:txBody>
      </p:sp>
      <p:sp>
        <p:nvSpPr>
          <p:cNvPr id="224" name="Google Shape;224;p29"/>
          <p:cNvSpPr txBox="1">
            <a:spLocks noGrp="1"/>
          </p:cNvSpPr>
          <p:nvPr>
            <p:ph type="title"/>
          </p:nvPr>
        </p:nvSpPr>
        <p:spPr>
          <a:xfrm>
            <a:off x="415600" y="2909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 sz="4267">
                <a:solidFill>
                  <a:schemeClr val="dk1"/>
                </a:solidFill>
              </a:rPr>
              <a:t>Deep Learning </a:t>
            </a:r>
            <a:endParaRPr sz="4267">
              <a:solidFill>
                <a:schemeClr val="dk1"/>
              </a:solidFill>
            </a:endParaRPr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534" y="2024167"/>
            <a:ext cx="3743999" cy="1812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534" y="4626600"/>
            <a:ext cx="4164068" cy="149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6167" y="2024164"/>
            <a:ext cx="7107200" cy="17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>
            <a:spLocks noGrp="1"/>
          </p:cNvSpPr>
          <p:nvPr>
            <p:ph type="title"/>
          </p:nvPr>
        </p:nvSpPr>
        <p:spPr>
          <a:xfrm>
            <a:off x="431533" y="912167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Deep Learning</a:t>
            </a:r>
            <a:endParaRPr/>
          </a:p>
        </p:txBody>
      </p:sp>
      <p:sp>
        <p:nvSpPr>
          <p:cNvPr id="233" name="Google Shape;233;p30"/>
          <p:cNvSpPr txBox="1">
            <a:spLocks noGrp="1"/>
          </p:cNvSpPr>
          <p:nvPr>
            <p:ph type="title"/>
          </p:nvPr>
        </p:nvSpPr>
        <p:spPr>
          <a:xfrm>
            <a:off x="4375067" y="912167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SVM with GridCV </a:t>
            </a:r>
            <a:endParaRPr/>
          </a:p>
        </p:txBody>
      </p:sp>
      <p:sp>
        <p:nvSpPr>
          <p:cNvPr id="234" name="Google Shape;234;p30"/>
          <p:cNvSpPr txBox="1">
            <a:spLocks noGrp="1"/>
          </p:cNvSpPr>
          <p:nvPr>
            <p:ph type="body" idx="1"/>
          </p:nvPr>
        </p:nvSpPr>
        <p:spPr>
          <a:xfrm>
            <a:off x="4375067" y="3835767"/>
            <a:ext cx="3744000" cy="242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Highest Accuracy so the best balance of Precision and Recall. </a:t>
            </a:r>
            <a:endParaRPr/>
          </a:p>
        </p:txBody>
      </p:sp>
      <p:sp>
        <p:nvSpPr>
          <p:cNvPr id="235" name="Google Shape;235;p30"/>
          <p:cNvSpPr txBox="1">
            <a:spLocks noGrp="1"/>
          </p:cNvSpPr>
          <p:nvPr>
            <p:ph type="title"/>
          </p:nvPr>
        </p:nvSpPr>
        <p:spPr>
          <a:xfrm>
            <a:off x="8230500" y="912167"/>
            <a:ext cx="3744000" cy="100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/>
              <a:t>Logistic with SMOTE</a:t>
            </a:r>
            <a:endParaRPr/>
          </a:p>
        </p:txBody>
      </p:sp>
      <p:sp>
        <p:nvSpPr>
          <p:cNvPr id="236" name="Google Shape;236;p30"/>
          <p:cNvSpPr txBox="1">
            <a:spLocks noGrp="1"/>
          </p:cNvSpPr>
          <p:nvPr>
            <p:ph type="body" idx="1"/>
          </p:nvPr>
        </p:nvSpPr>
        <p:spPr>
          <a:xfrm>
            <a:off x="8230500" y="3835767"/>
            <a:ext cx="3744000" cy="242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/>
              <a:t>Has the best Recall but worst Precision</a:t>
            </a:r>
            <a:endParaRPr/>
          </a:p>
        </p:txBody>
      </p:sp>
      <p:pic>
        <p:nvPicPr>
          <p:cNvPr id="237" name="Google Shape;237;p30"/>
          <p:cNvPicPr preferRelativeResize="0"/>
          <p:nvPr/>
        </p:nvPicPr>
        <p:blipFill rotWithShape="1">
          <a:blip r:embed="rId3">
            <a:alphaModFix/>
          </a:blip>
          <a:srcRect t="42155" r="21630" b="6169"/>
          <a:stretch/>
        </p:blipFill>
        <p:spPr>
          <a:xfrm>
            <a:off x="8230500" y="2024167"/>
            <a:ext cx="3744000" cy="1459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0"/>
          <p:cNvPicPr preferRelativeResize="0"/>
          <p:nvPr/>
        </p:nvPicPr>
        <p:blipFill rotWithShape="1">
          <a:blip r:embed="rId4">
            <a:alphaModFix/>
          </a:blip>
          <a:srcRect t="36601" r="41711" b="7397"/>
          <a:stretch/>
        </p:blipFill>
        <p:spPr>
          <a:xfrm>
            <a:off x="475600" y="2104367"/>
            <a:ext cx="3744000" cy="145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0"/>
          <p:cNvPicPr preferRelativeResize="0"/>
          <p:nvPr/>
        </p:nvPicPr>
        <p:blipFill rotWithShape="1">
          <a:blip r:embed="rId5">
            <a:alphaModFix/>
          </a:blip>
          <a:srcRect l="1667" t="39019" r="23566" b="5538"/>
          <a:stretch/>
        </p:blipFill>
        <p:spPr>
          <a:xfrm>
            <a:off x="4375067" y="2024167"/>
            <a:ext cx="3744000" cy="1539972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0"/>
          <p:cNvSpPr txBox="1">
            <a:spLocks noGrp="1"/>
          </p:cNvSpPr>
          <p:nvPr>
            <p:ph type="title"/>
          </p:nvPr>
        </p:nvSpPr>
        <p:spPr>
          <a:xfrm>
            <a:off x="415600" y="290967"/>
            <a:ext cx="11360800" cy="9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rmAutofit/>
          </a:bodyPr>
          <a:lstStyle/>
          <a:p>
            <a:r>
              <a:rPr lang="en" sz="4267">
                <a:solidFill>
                  <a:schemeClr val="dk1"/>
                </a:solidFill>
              </a:rPr>
              <a:t>Model Comparison</a:t>
            </a:r>
            <a:endParaRPr sz="4267">
              <a:solidFill>
                <a:schemeClr val="dk1"/>
              </a:solidFill>
            </a:endParaRPr>
          </a:p>
        </p:txBody>
      </p:sp>
      <p:sp>
        <p:nvSpPr>
          <p:cNvPr id="241" name="Google Shape;241;p30"/>
          <p:cNvSpPr txBox="1"/>
          <p:nvPr/>
        </p:nvSpPr>
        <p:spPr>
          <a:xfrm>
            <a:off x="2062033" y="6263367"/>
            <a:ext cx="9168000" cy="61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REPUTATION VS PRICE - RISK BENEFITS 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2" name="Google Shape;242;p30"/>
          <p:cNvSpPr txBox="1">
            <a:spLocks noGrp="1"/>
          </p:cNvSpPr>
          <p:nvPr>
            <p:ph type="body" idx="1"/>
          </p:nvPr>
        </p:nvSpPr>
        <p:spPr>
          <a:xfrm>
            <a:off x="366400" y="3835767"/>
            <a:ext cx="3744000" cy="242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indent="-380990">
              <a:buSzPts val="900"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8" name="Rectangle 13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9" name="Google Shape;249;p31" descr="A pile of fish&#10;&#10;Description automatically generated with low confidence"/>
          <p:cNvPicPr preferRelativeResize="0"/>
          <p:nvPr/>
        </p:nvPicPr>
        <p:blipFill rotWithShape="1">
          <a:blip r:embed="rId3"/>
          <a:srcRect t="12885" b="2846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noFill/>
        </p:spPr>
      </p:pic>
      <p:sp>
        <p:nvSpPr>
          <p:cNvPr id="140" name="Rectangle 13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Google Shape;250;p31"/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  <a:sym typeface="Montserrat SemiBold"/>
              </a:rPr>
              <a:t>QUESTIONS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AACD-8876-48BE-8069-C29D4B2C1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/>
              <a:t>The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6B642-464E-4D35-B190-93144A300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609220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400" dirty="0"/>
              <a:t>How can winemakers determine whether their wine will be considered high or low quality? In order to</a:t>
            </a:r>
          </a:p>
          <a:p>
            <a:pPr marL="0" indent="0">
              <a:buNone/>
            </a:pPr>
            <a:endParaRPr lang="en-US" sz="1400" dirty="0"/>
          </a:p>
          <a:p>
            <a:pPr marL="457200" lvl="1" indent="0">
              <a:buNone/>
            </a:pPr>
            <a:r>
              <a:rPr lang="en-US" sz="1400" dirty="0"/>
              <a:t>1. Inform Pricing</a:t>
            </a:r>
          </a:p>
          <a:p>
            <a:pPr marL="914400" lvl="2" indent="0">
              <a:buNone/>
            </a:pPr>
            <a:r>
              <a:rPr lang="en-US" sz="1400" dirty="0"/>
              <a:t>Without having a board of professional graders on hand, how can they make informed decisions?</a:t>
            </a:r>
          </a:p>
          <a:p>
            <a:pPr marL="457200" lvl="1" indent="0">
              <a:buNone/>
            </a:pPr>
            <a:r>
              <a:rPr lang="en-US" sz="1400" dirty="0"/>
              <a:t>2. Modify Production</a:t>
            </a:r>
          </a:p>
          <a:p>
            <a:pPr marL="914400" lvl="2" indent="0">
              <a:buNone/>
            </a:pPr>
            <a:r>
              <a:rPr lang="en-US" sz="1400" dirty="0"/>
              <a:t>Add more or less of a certain compound for a current harvest</a:t>
            </a:r>
          </a:p>
          <a:p>
            <a:pPr lvl="3"/>
            <a:r>
              <a:rPr lang="en-US" sz="1400" dirty="0"/>
              <a:t>Citric acid</a:t>
            </a:r>
          </a:p>
          <a:p>
            <a:pPr lvl="3"/>
            <a:r>
              <a:rPr lang="en-US" sz="1400" dirty="0"/>
              <a:t>Chlorides (salt)</a:t>
            </a:r>
          </a:p>
          <a:p>
            <a:pPr marL="914400" lvl="2" indent="0">
              <a:buNone/>
            </a:pPr>
            <a:r>
              <a:rPr lang="en-US" sz="1400" dirty="0"/>
              <a:t>Modify fermentation process for the future harvests</a:t>
            </a:r>
          </a:p>
          <a:p>
            <a:pPr lvl="3"/>
            <a:r>
              <a:rPr lang="en-US" sz="1400" dirty="0"/>
              <a:t>Ferment longer for less residual sugar</a:t>
            </a:r>
          </a:p>
          <a:p>
            <a:pPr lvl="3"/>
            <a:r>
              <a:rPr lang="en-US" sz="1400" dirty="0"/>
              <a:t>Expose to less oxygen to lower volatile acidity</a:t>
            </a:r>
          </a:p>
        </p:txBody>
      </p:sp>
      <p:sp>
        <p:nvSpPr>
          <p:cNvPr id="123" name="Freeform: Shape 114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bottle, wine, indoor, wall&#10;&#10;Description automatically generated">
            <a:extLst>
              <a:ext uri="{FF2B5EF4-FFF2-40B4-BE49-F238E27FC236}">
                <a16:creationId xmlns:a16="http://schemas.microsoft.com/office/drawing/2014/main" id="{DBF9030E-4859-41D3-980D-FF63BA3FE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8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830593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98A6-F221-4C15-B4AC-E6447B53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r>
              <a:rPr lang="en-US"/>
              <a:t>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300A-5741-4ABF-BFB1-A95EFF887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Over 6000 wines</a:t>
            </a:r>
          </a:p>
          <a:p>
            <a:r>
              <a:rPr lang="en-US" sz="2000" dirty="0"/>
              <a:t>11 physiochemical property inputs (Objective)</a:t>
            </a:r>
          </a:p>
          <a:p>
            <a:pPr lvl="1"/>
            <a:r>
              <a:rPr lang="en-US" sz="1600" dirty="0"/>
              <a:t>Fixed Acidity</a:t>
            </a:r>
          </a:p>
          <a:p>
            <a:pPr lvl="1"/>
            <a:r>
              <a:rPr lang="en-US" sz="2000" dirty="0"/>
              <a:t>Volatile acidity</a:t>
            </a:r>
          </a:p>
          <a:p>
            <a:pPr lvl="1"/>
            <a:r>
              <a:rPr lang="en-US" sz="2000" dirty="0"/>
              <a:t>Citric acid</a:t>
            </a:r>
          </a:p>
          <a:p>
            <a:pPr lvl="1"/>
            <a:r>
              <a:rPr lang="en-US" sz="2000" dirty="0"/>
              <a:t>Residual sugar</a:t>
            </a:r>
          </a:p>
          <a:p>
            <a:pPr lvl="1"/>
            <a:r>
              <a:rPr lang="en-US" sz="2000" dirty="0"/>
              <a:t>Chlorides</a:t>
            </a:r>
          </a:p>
          <a:p>
            <a:pPr lvl="1"/>
            <a:r>
              <a:rPr lang="en-US" sz="2000" dirty="0"/>
              <a:t>Free sulfur dioxide</a:t>
            </a:r>
          </a:p>
          <a:p>
            <a:pPr lvl="1"/>
            <a:r>
              <a:rPr lang="en-US" sz="2000" dirty="0"/>
              <a:t>Total sulfur dioxide</a:t>
            </a:r>
          </a:p>
          <a:p>
            <a:pPr lvl="1"/>
            <a:r>
              <a:rPr lang="en-US" sz="2000" dirty="0"/>
              <a:t>Density</a:t>
            </a:r>
          </a:p>
          <a:p>
            <a:pPr lvl="1"/>
            <a:r>
              <a:rPr lang="en-US" sz="2000" dirty="0"/>
              <a:t>pH</a:t>
            </a:r>
          </a:p>
          <a:p>
            <a:pPr lvl="1"/>
            <a:r>
              <a:rPr lang="en-US" sz="2000" dirty="0"/>
              <a:t>Sulphates</a:t>
            </a:r>
          </a:p>
          <a:p>
            <a:pPr lvl="1"/>
            <a:r>
              <a:rPr lang="en-US" sz="2000" dirty="0"/>
              <a:t>Alcohol</a:t>
            </a:r>
          </a:p>
          <a:p>
            <a:r>
              <a:rPr lang="en-US" sz="2000" dirty="0"/>
              <a:t>1 sensory output-based quality score 0-10 (Subjective)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90" descr="Chart, pie chart&#10;&#10;Description automatically generated">
            <a:extLst>
              <a:ext uri="{FF2B5EF4-FFF2-40B4-BE49-F238E27FC236}">
                <a16:creationId xmlns:a16="http://schemas.microsoft.com/office/drawing/2014/main" id="{032D9061-9584-4B6E-8E9E-C8F86110CF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" r="-3" b="2844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0849BB9D-07F7-4607-9E0E-4F125A29260B}"/>
              </a:ext>
            </a:extLst>
          </p:cNvPr>
          <p:cNvSpPr txBox="1"/>
          <p:nvPr/>
        </p:nvSpPr>
        <p:spPr>
          <a:xfrm>
            <a:off x="162717" y="6350166"/>
            <a:ext cx="609407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695D46"/>
                </a:solidFill>
                <a:effectLst/>
                <a:latin typeface="Open Sans" panose="020B0604020202020204" charset="0"/>
              </a:rPr>
              <a:t>By the courtesy of: </a:t>
            </a:r>
            <a:endParaRPr lang="en-US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800" b="0" i="0" u="none" strike="noStrike" dirty="0">
                <a:solidFill>
                  <a:srgbClr val="695D46"/>
                </a:solidFill>
                <a:effectLst/>
                <a:latin typeface="Open Sans" panose="020B0604020202020204" charset="0"/>
              </a:rPr>
              <a:t>P. Cortez, A. </a:t>
            </a:r>
            <a:r>
              <a:rPr lang="en-US" sz="800" b="0" i="0" u="none" strike="noStrike" dirty="0" err="1">
                <a:solidFill>
                  <a:srgbClr val="695D46"/>
                </a:solidFill>
                <a:effectLst/>
                <a:latin typeface="Open Sans" panose="020B0604020202020204" charset="0"/>
              </a:rPr>
              <a:t>Cerdeira</a:t>
            </a:r>
            <a:r>
              <a:rPr lang="en-US" sz="800" b="0" i="0" u="none" strike="noStrike" dirty="0">
                <a:solidFill>
                  <a:srgbClr val="695D46"/>
                </a:solidFill>
                <a:effectLst/>
                <a:latin typeface="Open Sans" panose="020B0604020202020204" charset="0"/>
              </a:rPr>
              <a:t>, F. Almeida, T. Matos and J. Reis. Modeling wine preferences by data mining from physicochemical properties. In Decision Support Systems, Elsevier, 47(4):547-553. ISSN: 0167-9236.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394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4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50114-953C-4D56-96D2-BB415844C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The Challenge</a:t>
            </a:r>
          </a:p>
        </p:txBody>
      </p:sp>
      <p:pic>
        <p:nvPicPr>
          <p:cNvPr id="60" name="Google Shape;88;p16">
            <a:extLst>
              <a:ext uri="{FF2B5EF4-FFF2-40B4-BE49-F238E27FC236}">
                <a16:creationId xmlns:a16="http://schemas.microsoft.com/office/drawing/2014/main" id="{34CE938F-8129-4B84-BD53-A0D22E263715}"/>
              </a:ext>
            </a:extLst>
          </p:cNvPr>
          <p:cNvPicPr preferRelativeResize="0"/>
          <p:nvPr/>
        </p:nvPicPr>
        <p:blipFill rotWithShape="1">
          <a:blip r:embed="rId2"/>
          <a:srcRect t="298" r="2" b="6855"/>
          <a:stretch/>
        </p:blipFill>
        <p:spPr>
          <a:xfrm>
            <a:off x="841248" y="2276857"/>
            <a:ext cx="5015484" cy="390010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75AE-DDA2-4645-8AE9-09532205F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270" y="2276857"/>
            <a:ext cx="5015484" cy="390010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700" dirty="0"/>
              <a:t>Classification!</a:t>
            </a:r>
          </a:p>
          <a:p>
            <a:pPr marL="457200" indent="-457200">
              <a:buAutoNum type="arabicPeriod"/>
            </a:pPr>
            <a:r>
              <a:rPr lang="en-US" sz="1700" dirty="0"/>
              <a:t>Quality score was sensory based therefore individual linear scores were less informative than a binary classification. </a:t>
            </a:r>
          </a:p>
          <a:p>
            <a:pPr marL="457200" indent="-457200">
              <a:buAutoNum type="arabicPeriod"/>
            </a:pPr>
            <a:r>
              <a:rPr lang="en-US" sz="1700" dirty="0"/>
              <a:t>Good wines are always hard to find and are the minority. Imbalanced distribution of wine qualities makes classification, difficult.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/>
              <a:t>False positives present in grading make our clients lose </a:t>
            </a:r>
            <a:r>
              <a:rPr lang="en-US" sz="1700" b="1" dirty="0"/>
              <a:t>reputation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700" dirty="0"/>
              <a:t>False negatives make them lose </a:t>
            </a:r>
            <a:r>
              <a:rPr lang="en-US" sz="1700" b="1" dirty="0"/>
              <a:t>money</a:t>
            </a:r>
          </a:p>
          <a:p>
            <a:pPr marL="457200" lvl="1" indent="0">
              <a:buNone/>
            </a:pPr>
            <a:endParaRPr lang="en-US" sz="1700" b="1" dirty="0"/>
          </a:p>
          <a:p>
            <a:pPr marL="457200" lvl="1" indent="0">
              <a:buNone/>
            </a:pPr>
            <a:r>
              <a:rPr lang="en-US" sz="1700" b="1" dirty="0"/>
              <a:t>It’s always the trade-off faced when we boost the classification to either have less false positives or false negatives. </a:t>
            </a:r>
          </a:p>
          <a:p>
            <a:endParaRPr lang="en-US" sz="1700" dirty="0"/>
          </a:p>
        </p:txBody>
      </p:sp>
      <p:sp>
        <p:nvSpPr>
          <p:cNvPr id="61" name="Google Shape;89;p16">
            <a:extLst>
              <a:ext uri="{FF2B5EF4-FFF2-40B4-BE49-F238E27FC236}">
                <a16:creationId xmlns:a16="http://schemas.microsoft.com/office/drawing/2014/main" id="{3CD205EB-4E16-42A4-83F8-9FF13D6D5A04}"/>
              </a:ext>
            </a:extLst>
          </p:cNvPr>
          <p:cNvSpPr txBox="1"/>
          <p:nvPr/>
        </p:nvSpPr>
        <p:spPr>
          <a:xfrm>
            <a:off x="2543446" y="5961413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rPr>
              <a:t>Class Imbalance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368841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581A6-AF07-4BD2-A254-1F72A75B7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False Negative vs False Positive</a:t>
            </a:r>
          </a:p>
        </p:txBody>
      </p:sp>
      <p:pic>
        <p:nvPicPr>
          <p:cNvPr id="4" name="Google Shape;95;p17">
            <a:extLst>
              <a:ext uri="{FF2B5EF4-FFF2-40B4-BE49-F238E27FC236}">
                <a16:creationId xmlns:a16="http://schemas.microsoft.com/office/drawing/2014/main" id="{8886FC98-A696-46F8-8E28-C700DF0336F3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5495370" cy="3091146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1666B-7D30-4111-9AD7-110EB0CC6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700"/>
              <a:t>Falsely classifying a good wine as bad might result in losing money. </a:t>
            </a:r>
          </a:p>
          <a:p>
            <a:pPr marL="0" indent="0">
              <a:buNone/>
            </a:pPr>
            <a:endParaRPr lang="en-US" sz="1700"/>
          </a:p>
          <a:p>
            <a:pPr marL="0" indent="0">
              <a:buNone/>
            </a:pPr>
            <a:r>
              <a:rPr lang="en-US" sz="1700"/>
              <a:t>Falsely classifying a bad wine as good would hurt reputation. (Ultimately hurting a higher end brand that would result in overall loss of money). </a:t>
            </a:r>
          </a:p>
        </p:txBody>
      </p:sp>
    </p:spTree>
    <p:extLst>
      <p:ext uri="{BB962C8B-B14F-4D97-AF65-F5344CB8AC3E}">
        <p14:creationId xmlns:p14="http://schemas.microsoft.com/office/powerpoint/2010/main" val="231734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2">
            <a:extLst>
              <a:ext uri="{FF2B5EF4-FFF2-40B4-BE49-F238E27FC236}">
                <a16:creationId xmlns:a16="http://schemas.microsoft.com/office/drawing/2014/main" id="{95156D82-5315-4F7E-9097-C829D9135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D54A9-CA1D-475C-8D9C-5F33F4D2D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548" y="530942"/>
            <a:ext cx="8574905" cy="1788310"/>
          </a:xfrm>
        </p:spPr>
        <p:txBody>
          <a:bodyPr anchor="b">
            <a:normAutofit/>
          </a:bodyPr>
          <a:lstStyle/>
          <a:p>
            <a:pPr algn="ctr"/>
            <a:r>
              <a:rPr lang="en-US" sz="5400"/>
              <a:t>The Solutions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41695D-9404-4FC6-A5DE-1DE31802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2392" y="73152"/>
            <a:ext cx="1178966" cy="232963"/>
            <a:chOff x="5422392" y="73152"/>
            <a:chExt cx="1178966" cy="232963"/>
          </a:xfrm>
        </p:grpSpPr>
        <p:sp>
          <p:nvSpPr>
            <p:cNvPr id="13" name="Rectangle 64">
              <a:extLst>
                <a:ext uri="{FF2B5EF4-FFF2-40B4-BE49-F238E27FC236}">
                  <a16:creationId xmlns:a16="http://schemas.microsoft.com/office/drawing/2014/main" id="{E74792E2-D26F-45C2-B964-9FD39D189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66">
              <a:extLst>
                <a:ext uri="{FF2B5EF4-FFF2-40B4-BE49-F238E27FC236}">
                  <a16:creationId xmlns:a16="http://schemas.microsoft.com/office/drawing/2014/main" id="{1FC9B46E-E5B7-47A6-B707-C0AF85018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6B78075F-9A6C-49B5-8B6C-FBB50DFBD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EDD80F9E-9A07-460F-8A53-63CCB5FC6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3475E2B9-7E9E-4E85-80CB-81E51711F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CD322257-C0BF-4112-9D8C-65B2D465C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39D1AE5B-8B5F-4B92-B83C-BB5163464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5686348-E82F-4101-B3FB-2813519F1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D8E8995-C040-46B2-8467-F1819C69C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D2E2EC0D-D45B-4F5F-A559-D61997BF5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89D25B4-224F-4C60-BB0F-049647D01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180E2B0-750A-49A3-BEAF-A1299108D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D996A76-5A53-41DE-8EFF-B92F894D9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ACBBC047-051D-410D-AA02-310C4D6B2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19B2301F-B8AB-4A70-8AA3-832190733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9B0FFD39-C9B9-4547-A5E3-200B5A2EE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CA84860-0B0C-42F2-B940-43C8EF645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6EFD98F0-7FD0-4D4A-A1E7-F12AFD995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E29A9F0-5C13-4593-92EE-AB44FAE7B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50C18439-26EC-4C5B-9653-8A73EF44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B63630F-C213-4CB5-BF1E-6DA53C722A22}"/>
              </a:ext>
            </a:extLst>
          </p:cNvPr>
          <p:cNvSpPr txBox="1">
            <a:spLocks/>
          </p:cNvSpPr>
          <p:nvPr/>
        </p:nvSpPr>
        <p:spPr>
          <a:xfrm>
            <a:off x="1516201" y="4223272"/>
            <a:ext cx="5181600" cy="2424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Models: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Scaled Vector Machine</a:t>
            </a:r>
          </a:p>
        </p:txBody>
      </p:sp>
      <p:sp>
        <p:nvSpPr>
          <p:cNvPr id="37" name="Content Placeholder 3">
            <a:extLst>
              <a:ext uri="{FF2B5EF4-FFF2-40B4-BE49-F238E27FC236}">
                <a16:creationId xmlns:a16="http://schemas.microsoft.com/office/drawing/2014/main" id="{A25B8EA5-D4AC-4E21-BE2B-934A1CD3CB1E}"/>
              </a:ext>
            </a:extLst>
          </p:cNvPr>
          <p:cNvSpPr txBox="1">
            <a:spLocks/>
          </p:cNvSpPr>
          <p:nvPr/>
        </p:nvSpPr>
        <p:spPr>
          <a:xfrm>
            <a:off x="6850201" y="4223272"/>
            <a:ext cx="5181600" cy="24247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Metrics:</a:t>
            </a:r>
          </a:p>
          <a:p>
            <a:r>
              <a:rPr lang="en-US"/>
              <a:t>Precision</a:t>
            </a:r>
          </a:p>
          <a:p>
            <a:r>
              <a:rPr lang="en-US"/>
              <a:t>Recall</a:t>
            </a:r>
          </a:p>
          <a:p>
            <a:r>
              <a:rPr lang="en-US"/>
              <a:t>Accuracy</a:t>
            </a:r>
            <a:endParaRPr lang="en-US" dirty="0"/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7D232BE7-97F7-4E70-8573-A02B18A7022E}"/>
              </a:ext>
            </a:extLst>
          </p:cNvPr>
          <p:cNvSpPr txBox="1">
            <a:spLocks/>
          </p:cNvSpPr>
          <p:nvPr/>
        </p:nvSpPr>
        <p:spPr>
          <a:xfrm>
            <a:off x="1516201" y="2657379"/>
            <a:ext cx="9159598" cy="1322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We developed three models with three different metrics each to allow a winemaker to evaluate their business goals and select the one most suited to them. </a:t>
            </a:r>
          </a:p>
        </p:txBody>
      </p:sp>
    </p:spTree>
    <p:extLst>
      <p:ext uri="{BB962C8B-B14F-4D97-AF65-F5344CB8AC3E}">
        <p14:creationId xmlns:p14="http://schemas.microsoft.com/office/powerpoint/2010/main" val="3808786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39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41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ECE4DE-3C20-472D-9B71-7BB6032E1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>
            <a:normAutofit/>
          </a:bodyPr>
          <a:lstStyle/>
          <a:p>
            <a:r>
              <a:rPr lang="en-US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60CAF-034A-4331-82AD-85FEFCDD1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42091" cy="33995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u="sng" dirty="0">
                <a:latin typeface="Gadugi" panose="020B0502040204020203" pitchFamily="34" charset="0"/>
                <a:ea typeface="Gadugi" panose="020B0502040204020203" pitchFamily="34" charset="0"/>
              </a:rPr>
              <a:t>Accuracy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The simplest of metric, accuracy works well when there are equal number of samples belonging to each class.</a:t>
            </a:r>
          </a:p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r>
              <a:rPr lang="en-US" sz="1900" dirty="0"/>
              <a:t>For our dataset, accuracy would be inflated to favor the majority class, bad wines, correctly labelling them more often than good wine correctly. </a:t>
            </a:r>
          </a:p>
        </p:txBody>
      </p:sp>
      <p:pic>
        <p:nvPicPr>
          <p:cNvPr id="34" name="Google Shape;115;p19">
            <a:extLst>
              <a:ext uri="{FF2B5EF4-FFF2-40B4-BE49-F238E27FC236}">
                <a16:creationId xmlns:a16="http://schemas.microsoft.com/office/drawing/2014/main" id="{57A80132-1161-4A13-8C9B-769789F7F534}"/>
              </a:ext>
            </a:extLst>
          </p:cNvPr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7583141" y="1179385"/>
            <a:ext cx="3936488" cy="783331"/>
          </a:xfrm>
          <a:prstGeom prst="rect">
            <a:avLst/>
          </a:prstGeom>
          <a:noFill/>
        </p:spPr>
      </p:pic>
      <p:pic>
        <p:nvPicPr>
          <p:cNvPr id="4" name="Google Shape;114;p19">
            <a:extLst>
              <a:ext uri="{FF2B5EF4-FFF2-40B4-BE49-F238E27FC236}">
                <a16:creationId xmlns:a16="http://schemas.microsoft.com/office/drawing/2014/main" id="{BC42FF9F-55A8-4E99-BD34-E85452CF06F2}"/>
              </a:ext>
            </a:extLst>
          </p:cNvPr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7733851" y="2994128"/>
            <a:ext cx="3785778" cy="317058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688144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62">
            <a:extLst>
              <a:ext uri="{FF2B5EF4-FFF2-40B4-BE49-F238E27FC236}">
                <a16:creationId xmlns:a16="http://schemas.microsoft.com/office/drawing/2014/main" id="{95156D82-5315-4F7E-9097-C829D9135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02473" y="-4805300"/>
            <a:ext cx="2587052" cy="12192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326635-9FBA-41FC-AF41-A6EFD1C2E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548" y="530942"/>
            <a:ext cx="8574905" cy="1788310"/>
          </a:xfrm>
        </p:spPr>
        <p:txBody>
          <a:bodyPr anchor="b">
            <a:normAutofit/>
          </a:bodyPr>
          <a:lstStyle/>
          <a:p>
            <a:pPr algn="ctr"/>
            <a:r>
              <a:rPr lang="en-US" sz="5400"/>
              <a:t>Confusion Matrix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741695D-9404-4FC6-A5DE-1DE318024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2392" y="73152"/>
            <a:ext cx="1178966" cy="232963"/>
            <a:chOff x="5422392" y="73152"/>
            <a:chExt cx="1178966" cy="232963"/>
          </a:xfrm>
        </p:grpSpPr>
        <p:sp>
          <p:nvSpPr>
            <p:cNvPr id="13" name="Rectangle 64">
              <a:extLst>
                <a:ext uri="{FF2B5EF4-FFF2-40B4-BE49-F238E27FC236}">
                  <a16:creationId xmlns:a16="http://schemas.microsoft.com/office/drawing/2014/main" id="{E74792E2-D26F-45C2-B964-9FD39D189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66">
              <a:extLst>
                <a:ext uri="{FF2B5EF4-FFF2-40B4-BE49-F238E27FC236}">
                  <a16:creationId xmlns:a16="http://schemas.microsoft.com/office/drawing/2014/main" id="{1FC9B46E-E5B7-47A6-B707-C0AF85018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2221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64">
              <a:extLst>
                <a:ext uri="{FF2B5EF4-FFF2-40B4-BE49-F238E27FC236}">
                  <a16:creationId xmlns:a16="http://schemas.microsoft.com/office/drawing/2014/main" id="{6B78075F-9A6C-49B5-8B6C-FBB50DFBDD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66">
              <a:extLst>
                <a:ext uri="{FF2B5EF4-FFF2-40B4-BE49-F238E27FC236}">
                  <a16:creationId xmlns:a16="http://schemas.microsoft.com/office/drawing/2014/main" id="{EDD80F9E-9A07-460F-8A53-63CCB5FC6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725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64">
              <a:extLst>
                <a:ext uri="{FF2B5EF4-FFF2-40B4-BE49-F238E27FC236}">
                  <a16:creationId xmlns:a16="http://schemas.microsoft.com/office/drawing/2014/main" id="{3475E2B9-7E9E-4E85-80CB-81E51711FD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66">
              <a:extLst>
                <a:ext uri="{FF2B5EF4-FFF2-40B4-BE49-F238E27FC236}">
                  <a16:creationId xmlns:a16="http://schemas.microsoft.com/office/drawing/2014/main" id="{CD322257-C0BF-4112-9D8C-65B2D465C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67230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64">
              <a:extLst>
                <a:ext uri="{FF2B5EF4-FFF2-40B4-BE49-F238E27FC236}">
                  <a16:creationId xmlns:a16="http://schemas.microsoft.com/office/drawing/2014/main" id="{39D1AE5B-8B5F-4B92-B83C-BB5163464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66">
              <a:extLst>
                <a:ext uri="{FF2B5EF4-FFF2-40B4-BE49-F238E27FC236}">
                  <a16:creationId xmlns:a16="http://schemas.microsoft.com/office/drawing/2014/main" id="{85686348-E82F-4101-B3FB-2813519F17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54734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64">
              <a:extLst>
                <a:ext uri="{FF2B5EF4-FFF2-40B4-BE49-F238E27FC236}">
                  <a16:creationId xmlns:a16="http://schemas.microsoft.com/office/drawing/2014/main" id="{5D8E8995-C040-46B2-8467-F1819C69C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66">
              <a:extLst>
                <a:ext uri="{FF2B5EF4-FFF2-40B4-BE49-F238E27FC236}">
                  <a16:creationId xmlns:a16="http://schemas.microsoft.com/office/drawing/2014/main" id="{D2E2EC0D-D45B-4F5F-A559-D61997BF54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2239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64">
              <a:extLst>
                <a:ext uri="{FF2B5EF4-FFF2-40B4-BE49-F238E27FC236}">
                  <a16:creationId xmlns:a16="http://schemas.microsoft.com/office/drawing/2014/main" id="{A89D25B4-224F-4C60-BB0F-049647D017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66">
              <a:extLst>
                <a:ext uri="{FF2B5EF4-FFF2-40B4-BE49-F238E27FC236}">
                  <a16:creationId xmlns:a16="http://schemas.microsoft.com/office/drawing/2014/main" id="{9180E2B0-750A-49A3-BEAF-A1299108DD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4699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64">
              <a:extLst>
                <a:ext uri="{FF2B5EF4-FFF2-40B4-BE49-F238E27FC236}">
                  <a16:creationId xmlns:a16="http://schemas.microsoft.com/office/drawing/2014/main" id="{5D996A76-5A53-41DE-8EFF-B92F894D96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66">
              <a:extLst>
                <a:ext uri="{FF2B5EF4-FFF2-40B4-BE49-F238E27FC236}">
                  <a16:creationId xmlns:a16="http://schemas.microsoft.com/office/drawing/2014/main" id="{ACBBC047-051D-410D-AA02-310C4D6B2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22035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64">
              <a:extLst>
                <a:ext uri="{FF2B5EF4-FFF2-40B4-BE49-F238E27FC236}">
                  <a16:creationId xmlns:a16="http://schemas.microsoft.com/office/drawing/2014/main" id="{19B2301F-B8AB-4A70-8AA3-8321907333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66">
              <a:extLst>
                <a:ext uri="{FF2B5EF4-FFF2-40B4-BE49-F238E27FC236}">
                  <a16:creationId xmlns:a16="http://schemas.microsoft.com/office/drawing/2014/main" id="{9B0FFD39-C9B9-4547-A5E3-200B5A2EE7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97080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64">
              <a:extLst>
                <a:ext uri="{FF2B5EF4-FFF2-40B4-BE49-F238E27FC236}">
                  <a16:creationId xmlns:a16="http://schemas.microsoft.com/office/drawing/2014/main" id="{ACA84860-0B0C-42F2-B940-43C8EF645E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66">
              <a:extLst>
                <a:ext uri="{FF2B5EF4-FFF2-40B4-BE49-F238E27FC236}">
                  <a16:creationId xmlns:a16="http://schemas.microsoft.com/office/drawing/2014/main" id="{6EFD98F0-7FD0-4D4A-A1E7-F12AFD995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12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64">
              <a:extLst>
                <a:ext uri="{FF2B5EF4-FFF2-40B4-BE49-F238E27FC236}">
                  <a16:creationId xmlns:a16="http://schemas.microsoft.com/office/drawing/2014/main" id="{DE29A9F0-5C13-4593-92EE-AB44FAE7B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66">
              <a:extLst>
                <a:ext uri="{FF2B5EF4-FFF2-40B4-BE49-F238E27FC236}">
                  <a16:creationId xmlns:a16="http://schemas.microsoft.com/office/drawing/2014/main" id="{50C18439-26EC-4C5B-9653-8A73EF44BC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4716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2D91C-5B36-49C5-AF1D-CC7197494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6201" y="2901142"/>
            <a:ext cx="9159598" cy="328828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Google Shape;120;p20">
            <a:extLst>
              <a:ext uri="{FF2B5EF4-FFF2-40B4-BE49-F238E27FC236}">
                <a16:creationId xmlns:a16="http://schemas.microsoft.com/office/drawing/2014/main" id="{212716AA-F130-4CCE-B4A9-D8699774D316}"/>
              </a:ext>
            </a:extLst>
          </p:cNvPr>
          <p:cNvSpPr/>
          <p:nvPr/>
        </p:nvSpPr>
        <p:spPr>
          <a:xfrm>
            <a:off x="5264634" y="3019339"/>
            <a:ext cx="1292700" cy="59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121;p20">
            <a:extLst>
              <a:ext uri="{FF2B5EF4-FFF2-40B4-BE49-F238E27FC236}">
                <a16:creationId xmlns:a16="http://schemas.microsoft.com/office/drawing/2014/main" id="{53451973-FCF6-4A0F-A4B1-CA93F6B21B1A}"/>
              </a:ext>
            </a:extLst>
          </p:cNvPr>
          <p:cNvSpPr/>
          <p:nvPr/>
        </p:nvSpPr>
        <p:spPr>
          <a:xfrm>
            <a:off x="6548109" y="3019339"/>
            <a:ext cx="1292700" cy="59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122;p20">
            <a:extLst>
              <a:ext uri="{FF2B5EF4-FFF2-40B4-BE49-F238E27FC236}">
                <a16:creationId xmlns:a16="http://schemas.microsoft.com/office/drawing/2014/main" id="{1BAF1160-33F4-4362-85DE-27D64FA07866}"/>
              </a:ext>
            </a:extLst>
          </p:cNvPr>
          <p:cNvSpPr/>
          <p:nvPr/>
        </p:nvSpPr>
        <p:spPr>
          <a:xfrm>
            <a:off x="3962859" y="3618439"/>
            <a:ext cx="1292700" cy="129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23;p20">
            <a:extLst>
              <a:ext uri="{FF2B5EF4-FFF2-40B4-BE49-F238E27FC236}">
                <a16:creationId xmlns:a16="http://schemas.microsoft.com/office/drawing/2014/main" id="{EB8E5555-B2A4-4551-97DE-082601687D4A}"/>
              </a:ext>
            </a:extLst>
          </p:cNvPr>
          <p:cNvSpPr/>
          <p:nvPr/>
        </p:nvSpPr>
        <p:spPr>
          <a:xfrm>
            <a:off x="3962859" y="4911139"/>
            <a:ext cx="1292700" cy="1292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25;p20">
            <a:extLst>
              <a:ext uri="{FF2B5EF4-FFF2-40B4-BE49-F238E27FC236}">
                <a16:creationId xmlns:a16="http://schemas.microsoft.com/office/drawing/2014/main" id="{1C917862-4660-4E60-B02F-B3FC3DD6A740}"/>
              </a:ext>
            </a:extLst>
          </p:cNvPr>
          <p:cNvSpPr txBox="1">
            <a:spLocks/>
          </p:cNvSpPr>
          <p:nvPr/>
        </p:nvSpPr>
        <p:spPr>
          <a:xfrm>
            <a:off x="5255559" y="2583539"/>
            <a:ext cx="2585100" cy="2835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Font typeface="Arial" panose="020B0604020202020204" pitchFamily="34" charset="0"/>
              <a:buNone/>
            </a:pPr>
            <a:r>
              <a:rPr lang="en-US" sz="1400" b="1"/>
              <a:t>Model Prediction</a:t>
            </a:r>
          </a:p>
        </p:txBody>
      </p:sp>
      <p:sp>
        <p:nvSpPr>
          <p:cNvPr id="51" name="Google Shape;126;p20">
            <a:extLst>
              <a:ext uri="{FF2B5EF4-FFF2-40B4-BE49-F238E27FC236}">
                <a16:creationId xmlns:a16="http://schemas.microsoft.com/office/drawing/2014/main" id="{EA8DDEC6-A6CF-4F58-9069-29BE2E8BCD5A}"/>
              </a:ext>
            </a:extLst>
          </p:cNvPr>
          <p:cNvSpPr/>
          <p:nvPr/>
        </p:nvSpPr>
        <p:spPr>
          <a:xfrm>
            <a:off x="5255547" y="3618439"/>
            <a:ext cx="1292700" cy="129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127;p20">
            <a:extLst>
              <a:ext uri="{FF2B5EF4-FFF2-40B4-BE49-F238E27FC236}">
                <a16:creationId xmlns:a16="http://schemas.microsoft.com/office/drawing/2014/main" id="{52E143AE-D99E-4E59-9F6A-35A2B845F709}"/>
              </a:ext>
            </a:extLst>
          </p:cNvPr>
          <p:cNvSpPr/>
          <p:nvPr/>
        </p:nvSpPr>
        <p:spPr>
          <a:xfrm>
            <a:off x="6548109" y="3618439"/>
            <a:ext cx="1292700" cy="129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128;p20">
            <a:extLst>
              <a:ext uri="{FF2B5EF4-FFF2-40B4-BE49-F238E27FC236}">
                <a16:creationId xmlns:a16="http://schemas.microsoft.com/office/drawing/2014/main" id="{BA3AFAFE-FE2B-4D6B-A018-26B1D0973BB8}"/>
              </a:ext>
            </a:extLst>
          </p:cNvPr>
          <p:cNvSpPr/>
          <p:nvPr/>
        </p:nvSpPr>
        <p:spPr>
          <a:xfrm>
            <a:off x="5255547" y="4911002"/>
            <a:ext cx="1292700" cy="129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129;p20">
            <a:extLst>
              <a:ext uri="{FF2B5EF4-FFF2-40B4-BE49-F238E27FC236}">
                <a16:creationId xmlns:a16="http://schemas.microsoft.com/office/drawing/2014/main" id="{B3DACD75-B21C-4A5E-A167-5061EFBF4D77}"/>
              </a:ext>
            </a:extLst>
          </p:cNvPr>
          <p:cNvSpPr/>
          <p:nvPr/>
        </p:nvSpPr>
        <p:spPr>
          <a:xfrm>
            <a:off x="6548109" y="4911002"/>
            <a:ext cx="1292700" cy="1292700"/>
          </a:xfrm>
          <a:prstGeom prst="rect">
            <a:avLst/>
          </a:prstGeom>
          <a:solidFill>
            <a:schemeClr val="lt1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130;p20">
            <a:extLst>
              <a:ext uri="{FF2B5EF4-FFF2-40B4-BE49-F238E27FC236}">
                <a16:creationId xmlns:a16="http://schemas.microsoft.com/office/drawing/2014/main" id="{75C62033-927D-417E-A5E9-7ED85C04AF68}"/>
              </a:ext>
            </a:extLst>
          </p:cNvPr>
          <p:cNvSpPr txBox="1"/>
          <p:nvPr/>
        </p:nvSpPr>
        <p:spPr>
          <a:xfrm>
            <a:off x="5255559" y="3069764"/>
            <a:ext cx="12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Bad Quality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(0)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" name="Google Shape;131;p20">
            <a:extLst>
              <a:ext uri="{FF2B5EF4-FFF2-40B4-BE49-F238E27FC236}">
                <a16:creationId xmlns:a16="http://schemas.microsoft.com/office/drawing/2014/main" id="{31B14D95-F3EA-4E75-9054-5C73AE574453}"/>
              </a:ext>
            </a:extLst>
          </p:cNvPr>
          <p:cNvSpPr txBox="1"/>
          <p:nvPr/>
        </p:nvSpPr>
        <p:spPr>
          <a:xfrm>
            <a:off x="6548109" y="3069775"/>
            <a:ext cx="12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Open Sans"/>
                <a:ea typeface="Open Sans"/>
                <a:cs typeface="Open Sans"/>
                <a:sym typeface="Open Sans"/>
              </a:rPr>
              <a:t>Good Quality (1)</a:t>
            </a:r>
            <a:endParaRPr sz="11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132;p20">
            <a:extLst>
              <a:ext uri="{FF2B5EF4-FFF2-40B4-BE49-F238E27FC236}">
                <a16:creationId xmlns:a16="http://schemas.microsoft.com/office/drawing/2014/main" id="{D8834C6B-FFCC-451F-BEBF-2DB9E02ABB1F}"/>
              </a:ext>
            </a:extLst>
          </p:cNvPr>
          <p:cNvSpPr txBox="1"/>
          <p:nvPr/>
        </p:nvSpPr>
        <p:spPr>
          <a:xfrm>
            <a:off x="3962859" y="3919989"/>
            <a:ext cx="12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Bad Quality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(0)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133;p20">
            <a:extLst>
              <a:ext uri="{FF2B5EF4-FFF2-40B4-BE49-F238E27FC236}">
                <a16:creationId xmlns:a16="http://schemas.microsoft.com/office/drawing/2014/main" id="{DE597A78-4734-4743-8816-07479BEA2306}"/>
              </a:ext>
            </a:extLst>
          </p:cNvPr>
          <p:cNvSpPr txBox="1"/>
          <p:nvPr/>
        </p:nvSpPr>
        <p:spPr>
          <a:xfrm>
            <a:off x="3962859" y="5239300"/>
            <a:ext cx="1292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Good Quality (1)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134;p20">
            <a:extLst>
              <a:ext uri="{FF2B5EF4-FFF2-40B4-BE49-F238E27FC236}">
                <a16:creationId xmlns:a16="http://schemas.microsoft.com/office/drawing/2014/main" id="{65FE0943-CC69-40E1-8CF0-928E2FA079B5}"/>
              </a:ext>
            </a:extLst>
          </p:cNvPr>
          <p:cNvSpPr txBox="1">
            <a:spLocks/>
          </p:cNvSpPr>
          <p:nvPr/>
        </p:nvSpPr>
        <p:spPr>
          <a:xfrm>
            <a:off x="2430634" y="4358314"/>
            <a:ext cx="1407900" cy="1014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Font typeface="Arial" panose="020B0604020202020204" pitchFamily="34" charset="0"/>
              <a:buNone/>
            </a:pPr>
            <a:r>
              <a:rPr lang="en-US" sz="1400" b="1"/>
              <a:t>Actual Wine Quality</a:t>
            </a:r>
          </a:p>
        </p:txBody>
      </p:sp>
      <p:sp>
        <p:nvSpPr>
          <p:cNvPr id="60" name="Google Shape;135;p20">
            <a:extLst>
              <a:ext uri="{FF2B5EF4-FFF2-40B4-BE49-F238E27FC236}">
                <a16:creationId xmlns:a16="http://schemas.microsoft.com/office/drawing/2014/main" id="{0D3F0A06-243B-4EEF-A8BE-3AE4B503E777}"/>
              </a:ext>
            </a:extLst>
          </p:cNvPr>
          <p:cNvSpPr txBox="1"/>
          <p:nvPr/>
        </p:nvSpPr>
        <p:spPr>
          <a:xfrm>
            <a:off x="5302734" y="3978989"/>
            <a:ext cx="129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True  Negative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Correctly predicted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Bad Quality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136;p20">
            <a:extLst>
              <a:ext uri="{FF2B5EF4-FFF2-40B4-BE49-F238E27FC236}">
                <a16:creationId xmlns:a16="http://schemas.microsoft.com/office/drawing/2014/main" id="{9709B227-D67D-492B-A97D-07B4798AFAF1}"/>
              </a:ext>
            </a:extLst>
          </p:cNvPr>
          <p:cNvSpPr txBox="1"/>
          <p:nvPr/>
        </p:nvSpPr>
        <p:spPr>
          <a:xfrm>
            <a:off x="6586209" y="3978989"/>
            <a:ext cx="1368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latin typeface="Open Sans"/>
                <a:ea typeface="Open Sans"/>
                <a:cs typeface="Open Sans"/>
                <a:sym typeface="Open Sans"/>
              </a:rPr>
              <a:t>False Positive</a:t>
            </a:r>
            <a:endParaRPr sz="1200" b="1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Open Sans"/>
                <a:ea typeface="Open Sans"/>
                <a:cs typeface="Open Sans"/>
                <a:sym typeface="Open Sans"/>
              </a:rPr>
              <a:t>Incorrectly predicted </a:t>
            </a:r>
            <a:endParaRPr sz="900"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latin typeface="Open Sans"/>
                <a:ea typeface="Open Sans"/>
                <a:cs typeface="Open Sans"/>
                <a:sym typeface="Open Sans"/>
              </a:rPr>
              <a:t>Good Quality</a:t>
            </a:r>
            <a:endParaRPr sz="9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137;p20">
            <a:extLst>
              <a:ext uri="{FF2B5EF4-FFF2-40B4-BE49-F238E27FC236}">
                <a16:creationId xmlns:a16="http://schemas.microsoft.com/office/drawing/2014/main" id="{5C1B0A0D-EF19-4915-8369-566400AABC86}"/>
              </a:ext>
            </a:extLst>
          </p:cNvPr>
          <p:cNvSpPr txBox="1"/>
          <p:nvPr/>
        </p:nvSpPr>
        <p:spPr>
          <a:xfrm>
            <a:off x="5264634" y="5286039"/>
            <a:ext cx="129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False Negative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Incorrectly predicted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Bad Quality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138;p20">
            <a:extLst>
              <a:ext uri="{FF2B5EF4-FFF2-40B4-BE49-F238E27FC236}">
                <a16:creationId xmlns:a16="http://schemas.microsoft.com/office/drawing/2014/main" id="{9007A215-7F49-421B-9BEF-C580AB403754}"/>
              </a:ext>
            </a:extLst>
          </p:cNvPr>
          <p:cNvSpPr txBox="1"/>
          <p:nvPr/>
        </p:nvSpPr>
        <p:spPr>
          <a:xfrm>
            <a:off x="6548109" y="5286039"/>
            <a:ext cx="1292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Open Sans"/>
                <a:ea typeface="Open Sans"/>
                <a:cs typeface="Open Sans"/>
                <a:sym typeface="Open Sans"/>
              </a:rPr>
              <a:t>True Positive</a:t>
            </a:r>
            <a:endParaRPr sz="1200" b="1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Correctly predicted 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Open Sans"/>
                <a:ea typeface="Open Sans"/>
                <a:cs typeface="Open Sans"/>
                <a:sym typeface="Open Sans"/>
              </a:rPr>
              <a:t>Good Quality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83572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55CD764-972B-4CA5-A885-53E55C63E1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165AB3-7006-4430-BCE3-25476BE133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04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410E85-31D7-4FA9-97B2-71E5C6B2C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39117"/>
            <a:ext cx="11003280" cy="1619890"/>
          </a:xfrm>
        </p:spPr>
        <p:txBody>
          <a:bodyPr anchor="ctr">
            <a:normAutofit/>
          </a:bodyPr>
          <a:lstStyle/>
          <a:p>
            <a:r>
              <a:rPr lang="en-US" dirty="0"/>
              <a:t>Testing Results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7F67D8-2BFF-4661-AFAF-E2CE8B7DCE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167" y="484632"/>
            <a:ext cx="242107" cy="1340860"/>
            <a:chOff x="56167" y="484632"/>
            <a:chExt cx="242107" cy="1340860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4E1D4D71-728F-4B12-9CBF-3E5ABDA9BB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59">
              <a:extLst>
                <a:ext uri="{FF2B5EF4-FFF2-40B4-BE49-F238E27FC236}">
                  <a16:creationId xmlns:a16="http://schemas.microsoft.com/office/drawing/2014/main" id="{3513D1C2-B9D1-43DC-8B39-AA4FF5AADB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05439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2">
              <a:extLst>
                <a:ext uri="{FF2B5EF4-FFF2-40B4-BE49-F238E27FC236}">
                  <a16:creationId xmlns:a16="http://schemas.microsoft.com/office/drawing/2014/main" id="{26CB8B66-F1A8-4DE9-AA67-8A7469BD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59">
              <a:extLst>
                <a:ext uri="{FF2B5EF4-FFF2-40B4-BE49-F238E27FC236}">
                  <a16:creationId xmlns:a16="http://schemas.microsoft.com/office/drawing/2014/main" id="{1F72E235-B6DE-4EE7-B11D-3FBEF9DC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91227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2">
              <a:extLst>
                <a:ext uri="{FF2B5EF4-FFF2-40B4-BE49-F238E27FC236}">
                  <a16:creationId xmlns:a16="http://schemas.microsoft.com/office/drawing/2014/main" id="{BA8C164F-E124-4ECF-9FD9-35C1F8E27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59">
              <a:extLst>
                <a:ext uri="{FF2B5EF4-FFF2-40B4-BE49-F238E27FC236}">
                  <a16:creationId xmlns:a16="http://schemas.microsoft.com/office/drawing/2014/main" id="{0151D52D-979C-4B9F-A037-D9DC74536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77016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EE8F116C-C879-4D3A-8F6D-A25B7125E2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59">
              <a:extLst>
                <a:ext uri="{FF2B5EF4-FFF2-40B4-BE49-F238E27FC236}">
                  <a16:creationId xmlns:a16="http://schemas.microsoft.com/office/drawing/2014/main" id="{6709DF44-7C20-4444-8862-A9203CBE6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62804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4D6A9505-9408-4DC6-BD50-75A8C6949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59">
              <a:extLst>
                <a:ext uri="{FF2B5EF4-FFF2-40B4-BE49-F238E27FC236}">
                  <a16:creationId xmlns:a16="http://schemas.microsoft.com/office/drawing/2014/main" id="{419FC7F2-FF7B-464A-8956-817BAD265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48593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">
              <a:extLst>
                <a:ext uri="{FF2B5EF4-FFF2-40B4-BE49-F238E27FC236}">
                  <a16:creationId xmlns:a16="http://schemas.microsoft.com/office/drawing/2014/main" id="{C0E235C3-2297-4887-8CF9-78B61DA7D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59">
              <a:extLst>
                <a:ext uri="{FF2B5EF4-FFF2-40B4-BE49-F238E27FC236}">
                  <a16:creationId xmlns:a16="http://schemas.microsoft.com/office/drawing/2014/main" id="{741D2A4A-2FC3-46D1-94A7-C4BA4823B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76496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">
              <a:extLst>
                <a:ext uri="{FF2B5EF4-FFF2-40B4-BE49-F238E27FC236}">
                  <a16:creationId xmlns:a16="http://schemas.microsoft.com/office/drawing/2014/main" id="{2E7DFA72-3CFE-4FB2-A769-C3D65C30C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59">
              <a:extLst>
                <a:ext uri="{FF2B5EF4-FFF2-40B4-BE49-F238E27FC236}">
                  <a16:creationId xmlns:a16="http://schemas.microsoft.com/office/drawing/2014/main" id="{FFB273F7-B602-4697-92DA-B9C0B70E3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62284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">
              <a:extLst>
                <a:ext uri="{FF2B5EF4-FFF2-40B4-BE49-F238E27FC236}">
                  <a16:creationId xmlns:a16="http://schemas.microsoft.com/office/drawing/2014/main" id="{C76D34E0-BC86-46D8-920E-594A3C4B6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59">
              <a:extLst>
                <a:ext uri="{FF2B5EF4-FFF2-40B4-BE49-F238E27FC236}">
                  <a16:creationId xmlns:a16="http://schemas.microsoft.com/office/drawing/2014/main" id="{F17BC71C-4B64-4990-90FF-78123B720C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480733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">
              <a:extLst>
                <a:ext uri="{FF2B5EF4-FFF2-40B4-BE49-F238E27FC236}">
                  <a16:creationId xmlns:a16="http://schemas.microsoft.com/office/drawing/2014/main" id="{C807F90E-DB0C-4841-BFE0-9413759C26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59">
              <a:extLst>
                <a:ext uri="{FF2B5EF4-FFF2-40B4-BE49-F238E27FC236}">
                  <a16:creationId xmlns:a16="http://schemas.microsoft.com/office/drawing/2014/main" id="{F7E71EE5-0746-4E81-B154-BAC5FF8671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338619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7FDDC085-25CA-4499-AAD9-DEA203522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3774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1303C688-1ED7-46BE-B0EC-4638C54941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4864" y="1196505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01384"/>
            <a:ext cx="12192000" cy="35661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2" name="Google Shape;144;p21">
            <a:extLst>
              <a:ext uri="{FF2B5EF4-FFF2-40B4-BE49-F238E27FC236}">
                <a16:creationId xmlns:a16="http://schemas.microsoft.com/office/drawing/2014/main" id="{DB882D55-2783-4209-A1BB-54AD869007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5846072"/>
              </p:ext>
            </p:extLst>
          </p:nvPr>
        </p:nvGraphicFramePr>
        <p:xfrm>
          <a:off x="2476500" y="2679546"/>
          <a:ext cx="7239000" cy="114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Deep Learning (n=1,625)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Predicted: (Bad Quality)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Predicted: (Good Quality)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Actual: (Bad Quality)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1,244 (77%)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62 (3%)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Actual: (Good Quality)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211 (13%)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/>
                        <a:t>108 (7%)</a:t>
                      </a:r>
                      <a:endParaRPr sz="12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3" name="Google Shape;145;p21">
            <a:extLst>
              <a:ext uri="{FF2B5EF4-FFF2-40B4-BE49-F238E27FC236}">
                <a16:creationId xmlns:a16="http://schemas.microsoft.com/office/drawing/2014/main" id="{2D6F489D-B00B-4F29-B655-DDF25B3B94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4315953"/>
              </p:ext>
            </p:extLst>
          </p:nvPr>
        </p:nvGraphicFramePr>
        <p:xfrm>
          <a:off x="2476500" y="4149896"/>
          <a:ext cx="7239000" cy="114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56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2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9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SVM (n=1,625)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Predicted: (Bad Quality)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Predicted: (Good Quality)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Actual: (Bad Quality)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1,269 (78%)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37 (2%)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Actual: (Good Quality)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173 (11%) 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146 (9%)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4BD8A45-C9E8-47D4-8562-3F1058571025}"/>
              </a:ext>
            </a:extLst>
          </p:cNvPr>
          <p:cNvSpPr txBox="1"/>
          <p:nvPr/>
        </p:nvSpPr>
        <p:spPr>
          <a:xfrm>
            <a:off x="3794391" y="5823284"/>
            <a:ext cx="4600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Lowest False Negatives, Highest False Positives.</a:t>
            </a:r>
          </a:p>
        </p:txBody>
      </p:sp>
    </p:spTree>
    <p:extLst>
      <p:ext uri="{BB962C8B-B14F-4D97-AF65-F5344CB8AC3E}">
        <p14:creationId xmlns:p14="http://schemas.microsoft.com/office/powerpoint/2010/main" val="3813909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1194</Words>
  <Application>Microsoft Office PowerPoint</Application>
  <PresentationFormat>Widescreen</PresentationFormat>
  <Paragraphs>191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Gadugi</vt:lpstr>
      <vt:lpstr>Open Sans</vt:lpstr>
      <vt:lpstr>Wingdings</vt:lpstr>
      <vt:lpstr>Office Theme</vt:lpstr>
      <vt:lpstr>Vintly</vt:lpstr>
      <vt:lpstr>The Problem</vt:lpstr>
      <vt:lpstr>The Data</vt:lpstr>
      <vt:lpstr>The Challenge</vt:lpstr>
      <vt:lpstr>False Negative vs False Positive</vt:lpstr>
      <vt:lpstr>The Solutions</vt:lpstr>
      <vt:lpstr>Metrics</vt:lpstr>
      <vt:lpstr>Confusion Matrix</vt:lpstr>
      <vt:lpstr>Testing Results</vt:lpstr>
      <vt:lpstr>Testing Results</vt:lpstr>
      <vt:lpstr>Multi-V Linear Model Disappointment</vt:lpstr>
      <vt:lpstr>Metrics</vt:lpstr>
      <vt:lpstr>Logistic Regression</vt:lpstr>
      <vt:lpstr>What is Smote?</vt:lpstr>
      <vt:lpstr>Before GridCV</vt:lpstr>
      <vt:lpstr>Correlation Matrix</vt:lpstr>
      <vt:lpstr>Model Summary</vt:lpstr>
      <vt:lpstr>Deep 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Vintly</dc:title>
  <dc:creator>Yeonjae Riyoon</dc:creator>
  <cp:lastModifiedBy>Yeonjae Riyoon</cp:lastModifiedBy>
  <cp:revision>10</cp:revision>
  <dcterms:created xsi:type="dcterms:W3CDTF">2021-02-03T13:50:52Z</dcterms:created>
  <dcterms:modified xsi:type="dcterms:W3CDTF">2021-02-03T15:09:31Z</dcterms:modified>
</cp:coreProperties>
</file>